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6" r:id="rId9"/>
    <p:sldId id="267" r:id="rId10"/>
    <p:sldId id="263" r:id="rId11"/>
    <p:sldId id="264" r:id="rId12"/>
    <p:sldId id="268" r:id="rId13"/>
    <p:sldId id="265" r:id="rId14"/>
    <p:sldId id="269" r:id="rId15"/>
  </p:sldIdLst>
  <p:sldSz cx="14630400" cy="8229600"/>
  <p:notesSz cx="8229600" cy="14630400"/>
  <p:embeddedFontLst>
    <p:embeddedFont>
      <p:font typeface="Inconsolata" pitchFamily="1" charset="0"/>
      <p:regular r:id="rId17"/>
    </p:embeddedFont>
    <p:embeddedFont>
      <p:font typeface="Montserrat Black" panose="00000A00000000000000" pitchFamily="2" charset="0"/>
      <p:regular r:id="rId18"/>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494CD-316A-069C-839B-A23C152F6581}" v="54" dt="2024-12-08T16:44:04.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4" autoAdjust="0"/>
    <p:restoredTop sz="94610"/>
  </p:normalViewPr>
  <p:slideViewPr>
    <p:cSldViewPr snapToGrid="0" snapToObjects="1">
      <p:cViewPr varScale="1">
        <p:scale>
          <a:sx n="57" d="100"/>
          <a:sy n="57" d="100"/>
        </p:scale>
        <p:origin x="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72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89573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Chess Engine</a:t>
            </a:r>
            <a:endParaRPr lang="en-US" sz="4450" dirty="0"/>
          </a:p>
        </p:txBody>
      </p:sp>
      <p:sp>
        <p:nvSpPr>
          <p:cNvPr id="4" name="Text 1"/>
          <p:cNvSpPr/>
          <p:nvPr/>
        </p:nvSpPr>
        <p:spPr>
          <a:xfrm>
            <a:off x="6280190" y="2604117"/>
            <a:ext cx="7357751" cy="3659666"/>
          </a:xfrm>
          <a:prstGeom prst="rect">
            <a:avLst/>
          </a:prstGeom>
          <a:noFill/>
          <a:ln/>
        </p:spPr>
        <p:txBody>
          <a:bodyPr wrap="square" lIns="0" tIns="0" rIns="0" bIns="0" rtlCol="0" anchor="t"/>
          <a:lstStyle/>
          <a:p>
            <a:pPr marL="0" indent="0" algn="just">
              <a:lnSpc>
                <a:spcPts val="2850"/>
              </a:lnSpc>
              <a:buNone/>
            </a:pPr>
            <a:r>
              <a:rPr lang="en-US" sz="2000" dirty="0">
                <a:solidFill>
                  <a:srgbClr val="151617"/>
                </a:solidFill>
                <a:latin typeface="Inconsolata" pitchFamily="34" charset="0"/>
                <a:ea typeface="Inconsolata" pitchFamily="34" charset="-122"/>
                <a:cs typeface="Inconsolata" pitchFamily="34" charset="-120"/>
              </a:rPr>
              <a:t>Welcome to our presentation on the development of our chess engine, a challenging and rewarding semester project that allowed us to explore the world of game development and object-oriented programming. As passionate chess enthusiasts and aspiring game developers, we recognized early on that creating a chess engine would be the perfect choice for our semester project. Join us as we delve into the design, implementation, and key features of our creation.</a:t>
            </a:r>
            <a:endParaRPr lang="en-US" sz="2000" dirty="0"/>
          </a:p>
        </p:txBody>
      </p:sp>
      <p:sp>
        <p:nvSpPr>
          <p:cNvPr id="5" name="Shape 2"/>
          <p:cNvSpPr/>
          <p:nvPr/>
        </p:nvSpPr>
        <p:spPr>
          <a:xfrm>
            <a:off x="6280190" y="5846921"/>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8" name="Rectangle 7">
            <a:extLst>
              <a:ext uri="{FF2B5EF4-FFF2-40B4-BE49-F238E27FC236}">
                <a16:creationId xmlns:a16="http://schemas.microsoft.com/office/drawing/2014/main" id="{B5547BA4-2AF9-8756-AA49-DE4DA6CE9A8E}"/>
              </a:ext>
            </a:extLst>
          </p:cNvPr>
          <p:cNvSpPr/>
          <p:nvPr/>
        </p:nvSpPr>
        <p:spPr>
          <a:xfrm>
            <a:off x="12327875" y="7543137"/>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6280189" y="7131050"/>
            <a:ext cx="7912281" cy="824174"/>
          </a:xfrm>
          <a:prstGeom prst="rect">
            <a:avLst/>
          </a:prstGeom>
          <a:noFill/>
          <a:ln/>
        </p:spPr>
        <p:txBody>
          <a:bodyPr wrap="none" lIns="0" tIns="0" rIns="0" bIns="0" rtlCol="0" anchor="t"/>
          <a:lstStyle/>
          <a:p>
            <a:pPr marL="0" indent="0" algn="l">
              <a:lnSpc>
                <a:spcPts val="3100"/>
              </a:lnSpc>
              <a:buNone/>
            </a:pPr>
            <a:r>
              <a:rPr lang="en-US" sz="2200" b="1" dirty="0">
                <a:solidFill>
                  <a:srgbClr val="151617"/>
                </a:solidFill>
                <a:latin typeface="Montserrat Black" panose="00000A00000000000000" pitchFamily="2" charset="0"/>
                <a:ea typeface="Inconsolata Bold" pitchFamily="34" charset="-122"/>
                <a:cs typeface="Inconsolata Bold" pitchFamily="34" charset="-120"/>
              </a:rPr>
              <a:t>Presented by Ali Rafay, Bilal Sarwar, </a:t>
            </a:r>
          </a:p>
          <a:p>
            <a:pPr marL="0" indent="0" algn="l">
              <a:lnSpc>
                <a:spcPts val="3100"/>
              </a:lnSpc>
              <a:buNone/>
            </a:pPr>
            <a:r>
              <a:rPr lang="en-US" sz="2200" b="1" dirty="0">
                <a:solidFill>
                  <a:srgbClr val="151617"/>
                </a:solidFill>
                <a:latin typeface="Montserrat Black" panose="00000A00000000000000" pitchFamily="2" charset="0"/>
                <a:ea typeface="Inconsolata Bold" pitchFamily="34" charset="-122"/>
                <a:cs typeface="Inconsolata Bold" pitchFamily="34" charset="-120"/>
              </a:rPr>
              <a:t>M. Zayn-Ul-Hassan, Umer Rashid</a:t>
            </a:r>
            <a:endParaRPr lang="en-US" sz="2200" dirty="0">
              <a:latin typeface="Montserrat Black" panose="00000A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26150" y="570309"/>
            <a:ext cx="6174581" cy="559118"/>
          </a:xfrm>
          <a:prstGeom prst="rect">
            <a:avLst/>
          </a:prstGeom>
          <a:noFill/>
          <a:ln/>
        </p:spPr>
        <p:txBody>
          <a:bodyPr wrap="none" lIns="0" tIns="0" rIns="0" bIns="0" rtlCol="0" anchor="t"/>
          <a:lstStyle/>
          <a:p>
            <a:pPr marL="0" indent="0">
              <a:lnSpc>
                <a:spcPts val="4400"/>
              </a:lnSpc>
              <a:buNone/>
            </a:pPr>
            <a:r>
              <a:rPr lang="en-US" sz="3500" b="1" dirty="0">
                <a:solidFill>
                  <a:srgbClr val="151617"/>
                </a:solidFill>
                <a:latin typeface="Montserrat Black" pitchFamily="34" charset="0"/>
                <a:ea typeface="Montserrat Black" pitchFamily="34" charset="-122"/>
                <a:cs typeface="Montserrat Black" pitchFamily="34" charset="-120"/>
              </a:rPr>
              <a:t>Backend Implementation</a:t>
            </a:r>
            <a:endParaRPr lang="en-US" sz="3500" dirty="0"/>
          </a:p>
        </p:txBody>
      </p:sp>
      <p:sp>
        <p:nvSpPr>
          <p:cNvPr id="3" name="Shape 1"/>
          <p:cNvSpPr/>
          <p:nvPr/>
        </p:nvSpPr>
        <p:spPr>
          <a:xfrm>
            <a:off x="7303770" y="1487210"/>
            <a:ext cx="22860" cy="6172081"/>
          </a:xfrm>
          <a:prstGeom prst="roundRect">
            <a:avLst>
              <a:gd name="adj" fmla="val 40000"/>
            </a:avLst>
          </a:prstGeom>
          <a:solidFill>
            <a:srgbClr val="000000">
              <a:alpha val="8000"/>
            </a:srgbClr>
          </a:solidFill>
          <a:ln/>
        </p:spPr>
        <p:txBody>
          <a:bodyPr/>
          <a:lstStyle/>
          <a:p>
            <a:endParaRPr lang="en-US"/>
          </a:p>
        </p:txBody>
      </p:sp>
      <p:sp>
        <p:nvSpPr>
          <p:cNvPr id="4" name="Shape 2"/>
          <p:cNvSpPr/>
          <p:nvPr/>
        </p:nvSpPr>
        <p:spPr>
          <a:xfrm>
            <a:off x="6510695" y="1878211"/>
            <a:ext cx="626150" cy="22860"/>
          </a:xfrm>
          <a:prstGeom prst="roundRect">
            <a:avLst>
              <a:gd name="adj" fmla="val 40000"/>
            </a:avLst>
          </a:prstGeom>
          <a:solidFill>
            <a:srgbClr val="151617"/>
          </a:solidFill>
          <a:ln/>
        </p:spPr>
        <p:txBody>
          <a:bodyPr/>
          <a:lstStyle/>
          <a:p>
            <a:endParaRPr lang="en-US"/>
          </a:p>
        </p:txBody>
      </p:sp>
      <p:sp>
        <p:nvSpPr>
          <p:cNvPr id="5" name="Shape 3"/>
          <p:cNvSpPr/>
          <p:nvPr/>
        </p:nvSpPr>
        <p:spPr>
          <a:xfrm>
            <a:off x="7113984" y="1688425"/>
            <a:ext cx="402431" cy="402431"/>
          </a:xfrm>
          <a:prstGeom prst="roundRect">
            <a:avLst>
              <a:gd name="adj" fmla="val 2272"/>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US"/>
          </a:p>
        </p:txBody>
      </p:sp>
      <p:sp>
        <p:nvSpPr>
          <p:cNvPr id="6" name="Text 4"/>
          <p:cNvSpPr/>
          <p:nvPr/>
        </p:nvSpPr>
        <p:spPr>
          <a:xfrm>
            <a:off x="7259122" y="1755458"/>
            <a:ext cx="112157" cy="268367"/>
          </a:xfrm>
          <a:prstGeom prst="rect">
            <a:avLst/>
          </a:prstGeom>
          <a:noFill/>
          <a:ln/>
        </p:spPr>
        <p:txBody>
          <a:bodyPr wrap="none" lIns="0" tIns="0" rIns="0" bIns="0" rtlCol="0" anchor="t"/>
          <a:lstStyle/>
          <a:p>
            <a:pPr marL="0" indent="0" algn="ctr">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1</a:t>
            </a:r>
            <a:endParaRPr lang="en-US" sz="2100" dirty="0"/>
          </a:p>
        </p:txBody>
      </p:sp>
      <p:sp>
        <p:nvSpPr>
          <p:cNvPr id="7" name="Text 5"/>
          <p:cNvSpPr/>
          <p:nvPr/>
        </p:nvSpPr>
        <p:spPr>
          <a:xfrm>
            <a:off x="3821060" y="1645571"/>
            <a:ext cx="2510208" cy="279440"/>
          </a:xfrm>
          <a:prstGeom prst="rect">
            <a:avLst/>
          </a:prstGeom>
          <a:noFill/>
          <a:ln/>
        </p:spPr>
        <p:txBody>
          <a:bodyPr wrap="none" lIns="0" tIns="0" rIns="0" bIns="0" rtlCol="0" anchor="t"/>
          <a:lstStyle/>
          <a:p>
            <a:pPr marL="0" indent="0" algn="r">
              <a:lnSpc>
                <a:spcPts val="2200"/>
              </a:lnSpc>
              <a:buNone/>
            </a:pPr>
            <a:r>
              <a:rPr lang="en-US" sz="1750" b="1" dirty="0">
                <a:solidFill>
                  <a:srgbClr val="151617"/>
                </a:solidFill>
                <a:latin typeface="Montserrat Black"/>
                <a:ea typeface="Montserrat Black" pitchFamily="34" charset="-122"/>
                <a:cs typeface="Montserrat Black" pitchFamily="34" charset="-120"/>
              </a:rPr>
              <a:t>Board Representation</a:t>
            </a:r>
            <a:endParaRPr lang="en-US" sz="1750" b="1" dirty="0">
              <a:latin typeface="Montserrat Black"/>
            </a:endParaRPr>
          </a:p>
        </p:txBody>
      </p:sp>
      <p:sp>
        <p:nvSpPr>
          <p:cNvPr id="8" name="Text 6"/>
          <p:cNvSpPr/>
          <p:nvPr/>
        </p:nvSpPr>
        <p:spPr>
          <a:xfrm>
            <a:off x="626150" y="2052757"/>
            <a:ext cx="5705118" cy="1144905"/>
          </a:xfrm>
          <a:prstGeom prst="rect">
            <a:avLst/>
          </a:prstGeom>
          <a:noFill/>
          <a:ln/>
        </p:spPr>
        <p:txBody>
          <a:bodyPr wrap="square" lIns="0" tIns="0" rIns="0" bIns="0" rtlCol="0" anchor="t"/>
          <a:lstStyle/>
          <a:p>
            <a:pPr marL="0" indent="0" algn="r">
              <a:lnSpc>
                <a:spcPts val="2250"/>
              </a:lnSpc>
              <a:buNone/>
            </a:pPr>
            <a:r>
              <a:rPr lang="en-US" sz="1400" dirty="0">
                <a:solidFill>
                  <a:srgbClr val="151617"/>
                </a:solidFill>
                <a:latin typeface="Inconsolata" pitchFamily="34" charset="0"/>
                <a:ea typeface="Inconsolata" pitchFamily="34" charset="-122"/>
                <a:cs typeface="Inconsolata" pitchFamily="34" charset="-120"/>
              </a:rPr>
              <a:t>A two-dimensional array was used to represent the chessboard, efficiently storing and accessing information about the position of pieces and empty squares. This allows for fast and efficient processing of game logic.</a:t>
            </a:r>
            <a:endParaRPr lang="en-US" sz="1400" dirty="0"/>
          </a:p>
        </p:txBody>
      </p:sp>
      <p:sp>
        <p:nvSpPr>
          <p:cNvPr id="9" name="Shape 7"/>
          <p:cNvSpPr/>
          <p:nvPr/>
        </p:nvSpPr>
        <p:spPr>
          <a:xfrm>
            <a:off x="7493556" y="2772608"/>
            <a:ext cx="626150" cy="22860"/>
          </a:xfrm>
          <a:prstGeom prst="roundRect">
            <a:avLst>
              <a:gd name="adj" fmla="val 40000"/>
            </a:avLst>
          </a:prstGeom>
          <a:solidFill>
            <a:srgbClr val="151617"/>
          </a:solidFill>
          <a:ln/>
        </p:spPr>
        <p:txBody>
          <a:bodyPr/>
          <a:lstStyle/>
          <a:p>
            <a:endParaRPr lang="en-US"/>
          </a:p>
        </p:txBody>
      </p:sp>
      <p:sp>
        <p:nvSpPr>
          <p:cNvPr id="10" name="Shape 8"/>
          <p:cNvSpPr/>
          <p:nvPr/>
        </p:nvSpPr>
        <p:spPr>
          <a:xfrm>
            <a:off x="7113984" y="2582823"/>
            <a:ext cx="402431" cy="402431"/>
          </a:xfrm>
          <a:prstGeom prst="roundRect">
            <a:avLst>
              <a:gd name="adj" fmla="val 2272"/>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US"/>
          </a:p>
        </p:txBody>
      </p:sp>
      <p:sp>
        <p:nvSpPr>
          <p:cNvPr id="11" name="Text 9"/>
          <p:cNvSpPr/>
          <p:nvPr/>
        </p:nvSpPr>
        <p:spPr>
          <a:xfrm>
            <a:off x="7233642" y="2649855"/>
            <a:ext cx="163116" cy="268367"/>
          </a:xfrm>
          <a:prstGeom prst="rect">
            <a:avLst/>
          </a:prstGeom>
          <a:noFill/>
          <a:ln/>
        </p:spPr>
        <p:txBody>
          <a:bodyPr wrap="none" lIns="0" tIns="0" rIns="0" bIns="0" rtlCol="0" anchor="t"/>
          <a:lstStyle/>
          <a:p>
            <a:pPr marL="0" indent="0" algn="ctr">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2</a:t>
            </a:r>
            <a:endParaRPr lang="en-US" sz="2100" dirty="0"/>
          </a:p>
        </p:txBody>
      </p:sp>
      <p:sp>
        <p:nvSpPr>
          <p:cNvPr id="12" name="Text 10"/>
          <p:cNvSpPr/>
          <p:nvPr/>
        </p:nvSpPr>
        <p:spPr>
          <a:xfrm>
            <a:off x="8299133" y="2560439"/>
            <a:ext cx="2236351" cy="279440"/>
          </a:xfrm>
          <a:prstGeom prst="rect">
            <a:avLst/>
          </a:prstGeom>
          <a:noFill/>
          <a:ln/>
        </p:spPr>
        <p:txBody>
          <a:bodyPr wrap="none" lIns="0" tIns="0" rIns="0" bIns="0" rtlCol="0" anchor="t"/>
          <a:lstStyle/>
          <a:p>
            <a:pPr>
              <a:lnSpc>
                <a:spcPts val="2200"/>
              </a:lnSpc>
            </a:pPr>
            <a:r>
              <a:rPr lang="en-US" sz="1750" b="1" dirty="0">
                <a:solidFill>
                  <a:srgbClr val="151617"/>
                </a:solidFill>
                <a:latin typeface="Montserrat Black"/>
                <a:ea typeface="Montserrat Black" pitchFamily="34" charset="-122"/>
                <a:cs typeface="Montserrat Black" pitchFamily="34" charset="-120"/>
              </a:rPr>
              <a:t>Move Generation</a:t>
            </a:r>
            <a:endParaRPr lang="en-US" sz="1750" b="1" dirty="0">
              <a:latin typeface="Montserrat Black"/>
            </a:endParaRPr>
          </a:p>
        </p:txBody>
      </p:sp>
      <p:sp>
        <p:nvSpPr>
          <p:cNvPr id="13" name="Text 11"/>
          <p:cNvSpPr/>
          <p:nvPr/>
        </p:nvSpPr>
        <p:spPr>
          <a:xfrm>
            <a:off x="8299133" y="2947154"/>
            <a:ext cx="5705118" cy="1431131"/>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An algorithm was implemented to generate all possible legal moves for the active player. This involved considering piece types, movement rules, and limitations imposed by the current board state. This ensures all valid moves are considered, providing a comprehensive move list.</a:t>
            </a:r>
            <a:endParaRPr lang="en-US" sz="1400" dirty="0"/>
          </a:p>
        </p:txBody>
      </p:sp>
      <p:sp>
        <p:nvSpPr>
          <p:cNvPr id="14" name="Shape 12"/>
          <p:cNvSpPr/>
          <p:nvPr/>
        </p:nvSpPr>
        <p:spPr>
          <a:xfrm>
            <a:off x="6510695" y="3949779"/>
            <a:ext cx="626150" cy="22860"/>
          </a:xfrm>
          <a:prstGeom prst="roundRect">
            <a:avLst>
              <a:gd name="adj" fmla="val 40000"/>
            </a:avLst>
          </a:prstGeom>
          <a:solidFill>
            <a:srgbClr val="151617"/>
          </a:solidFill>
          <a:ln/>
        </p:spPr>
        <p:txBody>
          <a:bodyPr/>
          <a:lstStyle/>
          <a:p>
            <a:endParaRPr lang="en-US"/>
          </a:p>
        </p:txBody>
      </p:sp>
      <p:sp>
        <p:nvSpPr>
          <p:cNvPr id="15" name="Shape 13"/>
          <p:cNvSpPr/>
          <p:nvPr/>
        </p:nvSpPr>
        <p:spPr>
          <a:xfrm>
            <a:off x="7113984" y="3759994"/>
            <a:ext cx="402431" cy="402431"/>
          </a:xfrm>
          <a:prstGeom prst="roundRect">
            <a:avLst>
              <a:gd name="adj" fmla="val 2272"/>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US"/>
          </a:p>
        </p:txBody>
      </p:sp>
      <p:sp>
        <p:nvSpPr>
          <p:cNvPr id="16" name="Text 14"/>
          <p:cNvSpPr/>
          <p:nvPr/>
        </p:nvSpPr>
        <p:spPr>
          <a:xfrm>
            <a:off x="7232809" y="3827026"/>
            <a:ext cx="164783" cy="268367"/>
          </a:xfrm>
          <a:prstGeom prst="rect">
            <a:avLst/>
          </a:prstGeom>
          <a:noFill/>
          <a:ln/>
        </p:spPr>
        <p:txBody>
          <a:bodyPr wrap="none" lIns="0" tIns="0" rIns="0" bIns="0" rtlCol="0" anchor="t"/>
          <a:lstStyle/>
          <a:p>
            <a:pPr marL="0" indent="0" algn="ctr">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3</a:t>
            </a:r>
            <a:endParaRPr lang="en-US" sz="2100" dirty="0"/>
          </a:p>
        </p:txBody>
      </p:sp>
      <p:sp>
        <p:nvSpPr>
          <p:cNvPr id="17" name="Text 15"/>
          <p:cNvSpPr/>
          <p:nvPr/>
        </p:nvSpPr>
        <p:spPr>
          <a:xfrm>
            <a:off x="3977283" y="3751257"/>
            <a:ext cx="2353985" cy="245322"/>
          </a:xfrm>
          <a:prstGeom prst="rect">
            <a:avLst/>
          </a:prstGeom>
          <a:noFill/>
          <a:ln/>
        </p:spPr>
        <p:txBody>
          <a:bodyPr wrap="none" lIns="0" tIns="0" rIns="0" bIns="0" rtlCol="0" anchor="t"/>
          <a:lstStyle/>
          <a:p>
            <a:pPr algn="r">
              <a:lnSpc>
                <a:spcPts val="2200"/>
              </a:lnSpc>
            </a:pPr>
            <a:r>
              <a:rPr lang="en-US" sz="1750" dirty="0">
                <a:solidFill>
                  <a:srgbClr val="151617"/>
                </a:solidFill>
                <a:latin typeface="Montserrat Black"/>
              </a:rPr>
              <a:t>Validation of Legal  Moves</a:t>
            </a:r>
          </a:p>
        </p:txBody>
      </p:sp>
      <p:sp>
        <p:nvSpPr>
          <p:cNvPr id="18" name="Text 16"/>
          <p:cNvSpPr/>
          <p:nvPr/>
        </p:nvSpPr>
        <p:spPr>
          <a:xfrm>
            <a:off x="626150" y="4124325"/>
            <a:ext cx="5705118" cy="1144905"/>
          </a:xfrm>
          <a:prstGeom prst="rect">
            <a:avLst/>
          </a:prstGeom>
          <a:noFill/>
          <a:ln/>
        </p:spPr>
        <p:txBody>
          <a:bodyPr wrap="square" lIns="0" tIns="0" rIns="0" bIns="0" rtlCol="0" anchor="t"/>
          <a:lstStyle/>
          <a:p>
            <a:pPr marL="0" indent="0" algn="r">
              <a:lnSpc>
                <a:spcPts val="2250"/>
              </a:lnSpc>
              <a:buNone/>
            </a:pPr>
            <a:r>
              <a:rPr lang="en-US" sz="1400" dirty="0">
                <a:latin typeface="Inconsolata" pitchFamily="1" charset="0"/>
                <a:ea typeface="Inconsolata" pitchFamily="1" charset="0"/>
              </a:rPr>
              <a:t>Validation for legal moves was checked by a for loop which  ensures that a move does not leave the king in check or place it in check. The logic for this validation involves temporarily simulating the move on the chessboard and checking the king’s safety by calling the inCheck() method for the player’s king.</a:t>
            </a:r>
          </a:p>
        </p:txBody>
      </p:sp>
      <p:sp>
        <p:nvSpPr>
          <p:cNvPr id="19" name="Shape 17"/>
          <p:cNvSpPr/>
          <p:nvPr/>
        </p:nvSpPr>
        <p:spPr>
          <a:xfrm>
            <a:off x="7493556" y="5126950"/>
            <a:ext cx="626150" cy="22860"/>
          </a:xfrm>
          <a:prstGeom prst="roundRect">
            <a:avLst>
              <a:gd name="adj" fmla="val 40000"/>
            </a:avLst>
          </a:prstGeom>
          <a:solidFill>
            <a:srgbClr val="151617"/>
          </a:solidFill>
          <a:ln/>
        </p:spPr>
        <p:txBody>
          <a:bodyPr/>
          <a:lstStyle/>
          <a:p>
            <a:endParaRPr lang="en-US"/>
          </a:p>
        </p:txBody>
      </p:sp>
      <p:sp>
        <p:nvSpPr>
          <p:cNvPr id="20" name="Shape 18"/>
          <p:cNvSpPr/>
          <p:nvPr/>
        </p:nvSpPr>
        <p:spPr>
          <a:xfrm>
            <a:off x="7113984" y="4937165"/>
            <a:ext cx="402431" cy="402431"/>
          </a:xfrm>
          <a:prstGeom prst="roundRect">
            <a:avLst>
              <a:gd name="adj" fmla="val 2272"/>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US"/>
          </a:p>
        </p:txBody>
      </p:sp>
      <p:sp>
        <p:nvSpPr>
          <p:cNvPr id="21" name="Text 19"/>
          <p:cNvSpPr/>
          <p:nvPr/>
        </p:nvSpPr>
        <p:spPr>
          <a:xfrm>
            <a:off x="7219593" y="5004197"/>
            <a:ext cx="191095" cy="268367"/>
          </a:xfrm>
          <a:prstGeom prst="rect">
            <a:avLst/>
          </a:prstGeom>
          <a:noFill/>
          <a:ln/>
        </p:spPr>
        <p:txBody>
          <a:bodyPr wrap="none" lIns="0" tIns="0" rIns="0" bIns="0" rtlCol="0" anchor="t"/>
          <a:lstStyle/>
          <a:p>
            <a:pPr marL="0" indent="0" algn="ctr">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4</a:t>
            </a:r>
            <a:endParaRPr lang="en-US" sz="2100" dirty="0"/>
          </a:p>
        </p:txBody>
      </p:sp>
      <p:sp>
        <p:nvSpPr>
          <p:cNvPr id="22" name="Text 20"/>
          <p:cNvSpPr/>
          <p:nvPr/>
        </p:nvSpPr>
        <p:spPr>
          <a:xfrm>
            <a:off x="8299133" y="4914781"/>
            <a:ext cx="2236351" cy="279440"/>
          </a:xfrm>
          <a:prstGeom prst="rect">
            <a:avLst/>
          </a:prstGeom>
          <a:noFill/>
          <a:ln/>
        </p:spPr>
        <p:txBody>
          <a:bodyPr wrap="none" lIns="0" tIns="0" rIns="0" bIns="0" rtlCol="0" anchor="t"/>
          <a:lstStyle/>
          <a:p>
            <a:pPr marL="0" indent="0" algn="l">
              <a:lnSpc>
                <a:spcPts val="2200"/>
              </a:lnSpc>
              <a:buNone/>
            </a:pPr>
            <a:r>
              <a:rPr lang="en-US" sz="1750" b="1" dirty="0">
                <a:solidFill>
                  <a:srgbClr val="151617"/>
                </a:solidFill>
                <a:latin typeface="Montserrat Black"/>
                <a:ea typeface="Montserrat Black" pitchFamily="34" charset="-122"/>
                <a:cs typeface="Montserrat Black" pitchFamily="34" charset="-120"/>
              </a:rPr>
              <a:t>Implementing Complex Chess </a:t>
            </a:r>
            <a:r>
              <a:rPr lang="en-US" sz="1750" dirty="0">
                <a:solidFill>
                  <a:srgbClr val="151617"/>
                </a:solidFill>
                <a:latin typeface="Montserrat Black"/>
                <a:ea typeface="Montserrat Black" pitchFamily="34" charset="-122"/>
                <a:cs typeface="Montserrat Black" pitchFamily="34" charset="-120"/>
              </a:rPr>
              <a:t>Concepts</a:t>
            </a:r>
            <a:endParaRPr lang="en-US" sz="1750" dirty="0">
              <a:latin typeface="Montserrat Black"/>
            </a:endParaRPr>
          </a:p>
        </p:txBody>
      </p:sp>
      <p:sp>
        <p:nvSpPr>
          <p:cNvPr id="23" name="Text 21"/>
          <p:cNvSpPr/>
          <p:nvPr/>
        </p:nvSpPr>
        <p:spPr>
          <a:xfrm>
            <a:off x="8299133" y="5833759"/>
            <a:ext cx="5705118" cy="1319437"/>
          </a:xfrm>
          <a:prstGeom prst="rect">
            <a:avLst/>
          </a:prstGeom>
          <a:noFill/>
          <a:ln/>
        </p:spPr>
        <p:txBody>
          <a:bodyPr wrap="square" lIns="0" tIns="0" rIns="0" bIns="0" rtlCol="0" anchor="t"/>
          <a:lstStyle/>
          <a:p>
            <a:pPr marL="0" indent="0" algn="l">
              <a:lnSpc>
                <a:spcPts val="2250"/>
              </a:lnSpc>
              <a:buNone/>
            </a:pPr>
            <a:r>
              <a:rPr lang="en-US" sz="1400" dirty="0">
                <a:solidFill>
                  <a:srgbClr val="151617"/>
                </a:solidFill>
                <a:latin typeface="Inconsolata" pitchFamily="34" charset="0"/>
                <a:ea typeface="Inconsolata" pitchFamily="34" charset="-122"/>
                <a:cs typeface="Inconsolata" pitchFamily="34" charset="-120"/>
              </a:rPr>
              <a:t>It implements complex chess concepts like the En Passant move and Pawn Promotion when it reaches the opponent’s back rank.  Kingside and Queenside castling are also implemented. The game also automatically ends in a draw after fifty half moves.</a:t>
            </a:r>
            <a:endParaRPr lang="en-US" sz="1400" dirty="0"/>
          </a:p>
        </p:txBody>
      </p:sp>
      <p:sp>
        <p:nvSpPr>
          <p:cNvPr id="24" name="Shape 22"/>
          <p:cNvSpPr/>
          <p:nvPr/>
        </p:nvSpPr>
        <p:spPr>
          <a:xfrm>
            <a:off x="6510695" y="6161008"/>
            <a:ext cx="626150" cy="22860"/>
          </a:xfrm>
          <a:prstGeom prst="roundRect">
            <a:avLst>
              <a:gd name="adj" fmla="val 40000"/>
            </a:avLst>
          </a:prstGeom>
          <a:solidFill>
            <a:srgbClr val="151617"/>
          </a:solidFill>
          <a:ln/>
        </p:spPr>
        <p:txBody>
          <a:bodyPr/>
          <a:lstStyle/>
          <a:p>
            <a:endParaRPr lang="en-US"/>
          </a:p>
        </p:txBody>
      </p:sp>
      <p:sp>
        <p:nvSpPr>
          <p:cNvPr id="25" name="Shape 23"/>
          <p:cNvSpPr/>
          <p:nvPr/>
        </p:nvSpPr>
        <p:spPr>
          <a:xfrm>
            <a:off x="7113984" y="5971223"/>
            <a:ext cx="402431" cy="402431"/>
          </a:xfrm>
          <a:prstGeom prst="roundRect">
            <a:avLst>
              <a:gd name="adj" fmla="val 2272"/>
            </a:avLst>
          </a:prstGeom>
          <a:solidFill>
            <a:srgbClr val="F8ECE4"/>
          </a:solidFill>
          <a:ln w="7620">
            <a:solidFill>
              <a:srgbClr val="151617"/>
            </a:solidFill>
            <a:prstDash val="solid"/>
          </a:ln>
          <a:effectLst>
            <a:outerShdw dist="16510" dir="2700000" algn="bl" rotWithShape="0">
              <a:srgbClr val="151617">
                <a:alpha val="100000"/>
              </a:srgbClr>
            </a:outerShdw>
          </a:effectLst>
        </p:spPr>
        <p:txBody>
          <a:bodyPr/>
          <a:lstStyle/>
          <a:p>
            <a:endParaRPr lang="en-US"/>
          </a:p>
        </p:txBody>
      </p:sp>
      <p:sp>
        <p:nvSpPr>
          <p:cNvPr id="26" name="Text 24"/>
          <p:cNvSpPr/>
          <p:nvPr/>
        </p:nvSpPr>
        <p:spPr>
          <a:xfrm>
            <a:off x="7232094" y="6038255"/>
            <a:ext cx="166092" cy="268367"/>
          </a:xfrm>
          <a:prstGeom prst="rect">
            <a:avLst/>
          </a:prstGeom>
          <a:noFill/>
          <a:ln/>
        </p:spPr>
        <p:txBody>
          <a:bodyPr wrap="none" lIns="0" tIns="0" rIns="0" bIns="0" rtlCol="0" anchor="t"/>
          <a:lstStyle/>
          <a:p>
            <a:pPr marL="0" indent="0" algn="ctr">
              <a:lnSpc>
                <a:spcPts val="2100"/>
              </a:lnSpc>
              <a:buNone/>
            </a:pPr>
            <a:r>
              <a:rPr lang="en-US" sz="2100" b="1" dirty="0">
                <a:solidFill>
                  <a:srgbClr val="151617"/>
                </a:solidFill>
                <a:latin typeface="Montserrat Black" pitchFamily="34" charset="0"/>
                <a:ea typeface="Montserrat Black" pitchFamily="34" charset="-122"/>
                <a:cs typeface="Montserrat Black" pitchFamily="34" charset="-120"/>
              </a:rPr>
              <a:t>5</a:t>
            </a:r>
            <a:endParaRPr lang="en-US" sz="2100" dirty="0"/>
          </a:p>
        </p:txBody>
      </p:sp>
      <p:sp>
        <p:nvSpPr>
          <p:cNvPr id="27" name="Text 25"/>
          <p:cNvSpPr/>
          <p:nvPr/>
        </p:nvSpPr>
        <p:spPr>
          <a:xfrm>
            <a:off x="3710940" y="5948839"/>
            <a:ext cx="2620328" cy="279440"/>
          </a:xfrm>
          <a:prstGeom prst="rect">
            <a:avLst/>
          </a:prstGeom>
          <a:noFill/>
          <a:ln/>
        </p:spPr>
        <p:txBody>
          <a:bodyPr wrap="none" lIns="0" tIns="0" rIns="0" bIns="0" rtlCol="0" anchor="t"/>
          <a:lstStyle/>
          <a:p>
            <a:pPr marL="0" indent="0" algn="r">
              <a:lnSpc>
                <a:spcPts val="2200"/>
              </a:lnSpc>
              <a:buNone/>
            </a:pPr>
            <a:r>
              <a:rPr lang="en-US" sz="1750" b="1" dirty="0">
                <a:solidFill>
                  <a:srgbClr val="151617"/>
                </a:solidFill>
                <a:latin typeface="Montserrat Black" pitchFamily="34" charset="0"/>
                <a:ea typeface="Montserrat Black" pitchFamily="34" charset="-122"/>
                <a:cs typeface="Montserrat Black" pitchFamily="34" charset="-120"/>
              </a:rPr>
              <a:t>StockFish Integration</a:t>
            </a:r>
            <a:endParaRPr lang="en-US" sz="1750" dirty="0" err="1"/>
          </a:p>
        </p:txBody>
      </p:sp>
      <p:sp>
        <p:nvSpPr>
          <p:cNvPr id="28" name="Text 26"/>
          <p:cNvSpPr/>
          <p:nvPr/>
        </p:nvSpPr>
        <p:spPr>
          <a:xfrm>
            <a:off x="626150" y="6335554"/>
            <a:ext cx="5705118" cy="1144905"/>
          </a:xfrm>
          <a:prstGeom prst="rect">
            <a:avLst/>
          </a:prstGeom>
          <a:noFill/>
          <a:ln/>
        </p:spPr>
        <p:txBody>
          <a:bodyPr wrap="square" lIns="0" tIns="0" rIns="0" bIns="0" rtlCol="0" anchor="t"/>
          <a:lstStyle/>
          <a:p>
            <a:pPr marL="0" indent="0" algn="r">
              <a:lnSpc>
                <a:spcPts val="2250"/>
              </a:lnSpc>
              <a:buNone/>
            </a:pPr>
            <a:r>
              <a:rPr lang="en-US" sz="1400" dirty="0">
                <a:solidFill>
                  <a:srgbClr val="151617"/>
                </a:solidFill>
                <a:latin typeface="Inconsolata" pitchFamily="34" charset="0"/>
                <a:ea typeface="Inconsolata" pitchFamily="34" charset="-122"/>
                <a:cs typeface="Inconsolata" pitchFamily="34" charset="-120"/>
              </a:rPr>
              <a:t>The StockFish API was integrated to leverage advanced chess analysis capabilities. This involved handling communication protocols, data exchange, and ensuring the engine could effectively use StockFish's move evaluation and game analysis.</a:t>
            </a:r>
            <a:endParaRPr lang="en-US" sz="1400" dirty="0"/>
          </a:p>
        </p:txBody>
      </p:sp>
      <p:sp>
        <p:nvSpPr>
          <p:cNvPr id="29" name="Rectangle 28">
            <a:extLst>
              <a:ext uri="{FF2B5EF4-FFF2-40B4-BE49-F238E27FC236}">
                <a16:creationId xmlns:a16="http://schemas.microsoft.com/office/drawing/2014/main" id="{A8D1AC5B-3025-CE9E-79D4-EDA5CFD92AD6}"/>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5900" y="542687"/>
            <a:ext cx="3828455" cy="478631"/>
          </a:xfrm>
          <a:prstGeom prst="rect">
            <a:avLst/>
          </a:prstGeom>
          <a:noFill/>
          <a:ln/>
        </p:spPr>
        <p:txBody>
          <a:bodyPr wrap="none" lIns="0" tIns="0" rIns="0" bIns="0" rtlCol="0" anchor="t"/>
          <a:lstStyle/>
          <a:p>
            <a:pPr marL="0" indent="0">
              <a:lnSpc>
                <a:spcPts val="3750"/>
              </a:lnSpc>
              <a:buNone/>
            </a:pPr>
            <a:r>
              <a:rPr lang="en-US" sz="3000" b="1" dirty="0">
                <a:solidFill>
                  <a:srgbClr val="151617"/>
                </a:solidFill>
                <a:latin typeface="Montserrat Black" pitchFamily="34" charset="0"/>
                <a:ea typeface="Montserrat Black" pitchFamily="34" charset="-122"/>
                <a:cs typeface="Montserrat Black" pitchFamily="34" charset="-120"/>
              </a:rPr>
              <a:t>Challenges</a:t>
            </a:r>
            <a:endParaRPr lang="en-US" sz="3000" dirty="0"/>
          </a:p>
        </p:txBody>
      </p:sp>
      <p:sp>
        <p:nvSpPr>
          <p:cNvPr id="4" name="Text 1"/>
          <p:cNvSpPr/>
          <p:nvPr/>
        </p:nvSpPr>
        <p:spPr>
          <a:xfrm>
            <a:off x="535900" y="1160282"/>
            <a:ext cx="8072199" cy="505301"/>
          </a:xfrm>
          <a:prstGeom prst="rect">
            <a:avLst/>
          </a:prstGeom>
          <a:noFill/>
          <a:ln/>
        </p:spPr>
        <p:txBody>
          <a:bodyPr wrap="none" lIns="0" tIns="0" rIns="0" bIns="0" rtlCol="0" anchor="t"/>
          <a:lstStyle/>
          <a:p>
            <a:pPr marL="0" indent="0" algn="ctr">
              <a:lnSpc>
                <a:spcPts val="3950"/>
              </a:lnSpc>
              <a:buNone/>
            </a:pPr>
            <a:r>
              <a:rPr lang="en-US" sz="3950" b="1" dirty="0">
                <a:solidFill>
                  <a:srgbClr val="151617"/>
                </a:solidFill>
                <a:latin typeface="Montserrat Black" pitchFamily="34" charset="0"/>
                <a:ea typeface="Montserrat Black" pitchFamily="34" charset="-122"/>
                <a:cs typeface="Montserrat Black" pitchFamily="34" charset="-120"/>
              </a:rPr>
              <a:t>1</a:t>
            </a:r>
            <a:endParaRPr lang="en-US" sz="3950" dirty="0"/>
          </a:p>
        </p:txBody>
      </p:sp>
      <p:sp>
        <p:nvSpPr>
          <p:cNvPr id="5" name="Text 2"/>
          <p:cNvSpPr/>
          <p:nvPr/>
        </p:nvSpPr>
        <p:spPr>
          <a:xfrm>
            <a:off x="3614857" y="1856917"/>
            <a:ext cx="1914168" cy="239316"/>
          </a:xfrm>
          <a:prstGeom prst="rect">
            <a:avLst/>
          </a:prstGeom>
          <a:noFill/>
          <a:ln/>
        </p:spPr>
        <p:txBody>
          <a:bodyPr wrap="none" lIns="0" tIns="0" rIns="0" bIns="0" rtlCol="0" anchor="t"/>
          <a:lstStyle/>
          <a:p>
            <a:pPr marL="0" indent="0" algn="ctr">
              <a:lnSpc>
                <a:spcPts val="1850"/>
              </a:lnSpc>
              <a:buNone/>
            </a:pPr>
            <a:r>
              <a:rPr lang="en-US" sz="2000" b="1" dirty="0">
                <a:solidFill>
                  <a:srgbClr val="151617"/>
                </a:solidFill>
                <a:latin typeface="Montserrat Black" pitchFamily="34" charset="0"/>
                <a:ea typeface="Montserrat Black" pitchFamily="34" charset="-122"/>
                <a:cs typeface="Montserrat Black" pitchFamily="34" charset="-120"/>
              </a:rPr>
              <a:t>Integration of </a:t>
            </a:r>
            <a:r>
              <a:rPr lang="en-US" sz="2000" b="1" dirty="0" err="1">
                <a:solidFill>
                  <a:srgbClr val="151617"/>
                </a:solidFill>
                <a:latin typeface="Montserrat Black" pitchFamily="34" charset="0"/>
                <a:ea typeface="Montserrat Black" pitchFamily="34" charset="-122"/>
                <a:cs typeface="Montserrat Black" pitchFamily="34" charset="-120"/>
              </a:rPr>
              <a:t>StockFIsh</a:t>
            </a:r>
            <a:endParaRPr lang="en-US" sz="2000" dirty="0"/>
          </a:p>
        </p:txBody>
      </p:sp>
      <p:sp>
        <p:nvSpPr>
          <p:cNvPr id="6" name="Text 3"/>
          <p:cNvSpPr/>
          <p:nvPr/>
        </p:nvSpPr>
        <p:spPr>
          <a:xfrm>
            <a:off x="535900" y="2188029"/>
            <a:ext cx="8072199" cy="734735"/>
          </a:xfrm>
          <a:prstGeom prst="rect">
            <a:avLst/>
          </a:prstGeom>
          <a:noFill/>
          <a:ln/>
        </p:spPr>
        <p:txBody>
          <a:bodyPr wrap="square" lIns="0" tIns="0" rIns="0" bIns="0" rtlCol="0" anchor="t"/>
          <a:lstStyle/>
          <a:p>
            <a:pPr marL="0" indent="0" algn="ctr">
              <a:lnSpc>
                <a:spcPts val="1900"/>
              </a:lnSpc>
              <a:buNone/>
            </a:pPr>
            <a:r>
              <a:rPr lang="en-US" dirty="0">
                <a:solidFill>
                  <a:srgbClr val="151617"/>
                </a:solidFill>
                <a:latin typeface="Inconsolata" pitchFamily="34" charset="0"/>
                <a:ea typeface="Inconsolata" pitchFamily="34" charset="-122"/>
                <a:cs typeface="Inconsolata" pitchFamily="34" charset="-120"/>
              </a:rPr>
              <a:t>Integrating the </a:t>
            </a:r>
            <a:r>
              <a:rPr lang="en-US" dirty="0" err="1">
                <a:solidFill>
                  <a:srgbClr val="151617"/>
                </a:solidFill>
                <a:latin typeface="Inconsolata" pitchFamily="34" charset="0"/>
                <a:ea typeface="Inconsolata" pitchFamily="34" charset="-122"/>
                <a:cs typeface="Inconsolata" pitchFamily="34" charset="-120"/>
              </a:rPr>
              <a:t>StockFish</a:t>
            </a:r>
            <a:r>
              <a:rPr lang="en-US" dirty="0">
                <a:solidFill>
                  <a:srgbClr val="151617"/>
                </a:solidFill>
                <a:latin typeface="Inconsolata" pitchFamily="34" charset="0"/>
                <a:ea typeface="Inconsolata" pitchFamily="34" charset="-122"/>
                <a:cs typeface="Inconsolata" pitchFamily="34" charset="-120"/>
              </a:rPr>
              <a:t> API into our Chess Engine presented a significant challenge, requiring knowledge of many built-in functions, thorough understanding of the API, and a deep understanding of depth-levels. It involved balancing the API output with the backend working of our project.</a:t>
            </a:r>
            <a:endParaRPr lang="en-US" dirty="0"/>
          </a:p>
        </p:txBody>
      </p:sp>
      <p:sp>
        <p:nvSpPr>
          <p:cNvPr id="7" name="Text 4"/>
          <p:cNvSpPr/>
          <p:nvPr/>
        </p:nvSpPr>
        <p:spPr>
          <a:xfrm>
            <a:off x="535900" y="3559689"/>
            <a:ext cx="8072199" cy="459365"/>
          </a:xfrm>
          <a:prstGeom prst="rect">
            <a:avLst/>
          </a:prstGeom>
          <a:noFill/>
          <a:ln/>
        </p:spPr>
        <p:txBody>
          <a:bodyPr wrap="none" lIns="0" tIns="0" rIns="0" bIns="0" rtlCol="0" anchor="t"/>
          <a:lstStyle/>
          <a:p>
            <a:pPr marL="0" indent="0" algn="ctr">
              <a:lnSpc>
                <a:spcPts val="3950"/>
              </a:lnSpc>
              <a:buNone/>
            </a:pPr>
            <a:r>
              <a:rPr lang="en-US" sz="3950" b="1" dirty="0">
                <a:solidFill>
                  <a:srgbClr val="151617"/>
                </a:solidFill>
                <a:latin typeface="Montserrat Black" pitchFamily="34" charset="0"/>
                <a:ea typeface="Montserrat Black" pitchFamily="34" charset="-122"/>
                <a:cs typeface="Montserrat Black" pitchFamily="34" charset="-120"/>
              </a:rPr>
              <a:t>2</a:t>
            </a:r>
            <a:endParaRPr lang="en-US" sz="3950" dirty="0"/>
          </a:p>
        </p:txBody>
      </p:sp>
      <p:sp>
        <p:nvSpPr>
          <p:cNvPr id="8" name="Text 5"/>
          <p:cNvSpPr/>
          <p:nvPr/>
        </p:nvSpPr>
        <p:spPr>
          <a:xfrm>
            <a:off x="3445431" y="4244234"/>
            <a:ext cx="2253020" cy="217560"/>
          </a:xfrm>
          <a:prstGeom prst="rect">
            <a:avLst/>
          </a:prstGeom>
          <a:noFill/>
          <a:ln/>
        </p:spPr>
        <p:txBody>
          <a:bodyPr wrap="none" lIns="0" tIns="0" rIns="0" bIns="0" rtlCol="0" anchor="t"/>
          <a:lstStyle/>
          <a:p>
            <a:pPr marL="0" indent="0" algn="ctr">
              <a:lnSpc>
                <a:spcPts val="1850"/>
              </a:lnSpc>
              <a:buNone/>
            </a:pPr>
            <a:r>
              <a:rPr lang="en-US" sz="2000" b="1" dirty="0">
                <a:solidFill>
                  <a:srgbClr val="151617"/>
                </a:solidFill>
                <a:latin typeface="Montserrat Black" pitchFamily="34" charset="0"/>
                <a:ea typeface="Montserrat Black" pitchFamily="34" charset="-122"/>
                <a:cs typeface="Montserrat Black" pitchFamily="34" charset="-120"/>
              </a:rPr>
              <a:t>Board Design and Functionality</a:t>
            </a:r>
            <a:endParaRPr lang="en-US" sz="2000" dirty="0"/>
          </a:p>
        </p:txBody>
      </p:sp>
      <p:sp>
        <p:nvSpPr>
          <p:cNvPr id="9" name="Text 6"/>
          <p:cNvSpPr/>
          <p:nvPr/>
        </p:nvSpPr>
        <p:spPr>
          <a:xfrm>
            <a:off x="535900" y="4597866"/>
            <a:ext cx="8072199" cy="667941"/>
          </a:xfrm>
          <a:prstGeom prst="rect">
            <a:avLst/>
          </a:prstGeom>
          <a:noFill/>
          <a:ln/>
        </p:spPr>
        <p:txBody>
          <a:bodyPr wrap="square" lIns="0" tIns="0" rIns="0" bIns="0" rtlCol="0" anchor="t"/>
          <a:lstStyle/>
          <a:p>
            <a:pPr marL="0" indent="0" algn="ctr">
              <a:lnSpc>
                <a:spcPts val="1900"/>
              </a:lnSpc>
              <a:buNone/>
            </a:pPr>
            <a:r>
              <a:rPr lang="en-US" dirty="0">
                <a:solidFill>
                  <a:srgbClr val="151617"/>
                </a:solidFill>
                <a:latin typeface="Inconsolata" pitchFamily="34" charset="0"/>
                <a:ea typeface="Inconsolata" pitchFamily="34" charset="-122"/>
                <a:cs typeface="Inconsolata" pitchFamily="34" charset="-120"/>
              </a:rPr>
              <a:t>Creating a user-friendly and intuitive interface for a complex game like chess required careful consideration of design elements and interactive controls. It aimed to simplify gameplay and provide a smooth experience.</a:t>
            </a:r>
            <a:endParaRPr lang="en-US" dirty="0"/>
          </a:p>
        </p:txBody>
      </p:sp>
      <p:sp>
        <p:nvSpPr>
          <p:cNvPr id="10" name="Text 7"/>
          <p:cNvSpPr/>
          <p:nvPr/>
        </p:nvSpPr>
        <p:spPr>
          <a:xfrm>
            <a:off x="535900" y="5712443"/>
            <a:ext cx="8072199" cy="505301"/>
          </a:xfrm>
          <a:prstGeom prst="rect">
            <a:avLst/>
          </a:prstGeom>
          <a:noFill/>
          <a:ln/>
        </p:spPr>
        <p:txBody>
          <a:bodyPr wrap="none" lIns="0" tIns="0" rIns="0" bIns="0" rtlCol="0" anchor="t"/>
          <a:lstStyle/>
          <a:p>
            <a:pPr marL="0" indent="0" algn="ctr">
              <a:lnSpc>
                <a:spcPts val="3950"/>
              </a:lnSpc>
              <a:buNone/>
            </a:pPr>
            <a:r>
              <a:rPr lang="en-US" sz="3950" b="1" dirty="0">
                <a:solidFill>
                  <a:srgbClr val="151617"/>
                </a:solidFill>
                <a:latin typeface="Montserrat Black" pitchFamily="34" charset="0"/>
                <a:ea typeface="Montserrat Black" pitchFamily="34" charset="-122"/>
                <a:cs typeface="Montserrat Black" pitchFamily="34" charset="-120"/>
              </a:rPr>
              <a:t>3</a:t>
            </a:r>
            <a:endParaRPr lang="en-US" sz="3950" dirty="0"/>
          </a:p>
        </p:txBody>
      </p:sp>
      <p:sp>
        <p:nvSpPr>
          <p:cNvPr id="11" name="Text 8"/>
          <p:cNvSpPr/>
          <p:nvPr/>
        </p:nvSpPr>
        <p:spPr>
          <a:xfrm>
            <a:off x="3118723" y="6409078"/>
            <a:ext cx="2906554" cy="239316"/>
          </a:xfrm>
          <a:prstGeom prst="rect">
            <a:avLst/>
          </a:prstGeom>
          <a:noFill/>
          <a:ln/>
        </p:spPr>
        <p:txBody>
          <a:bodyPr wrap="none" lIns="0" tIns="0" rIns="0" bIns="0" rtlCol="0" anchor="t"/>
          <a:lstStyle/>
          <a:p>
            <a:pPr marL="0" indent="0" algn="ctr">
              <a:lnSpc>
                <a:spcPts val="1850"/>
              </a:lnSpc>
              <a:buNone/>
            </a:pPr>
            <a:r>
              <a:rPr lang="en-US" sz="2000" b="1" dirty="0">
                <a:solidFill>
                  <a:srgbClr val="151617"/>
                </a:solidFill>
                <a:latin typeface="Montserrat Black" pitchFamily="34" charset="0"/>
                <a:ea typeface="Montserrat Black" pitchFamily="34" charset="-122"/>
                <a:cs typeface="Montserrat Black" pitchFamily="34" charset="-120"/>
              </a:rPr>
              <a:t>En Passant, Castling, FEN Strings and Pawn Promotion</a:t>
            </a:r>
            <a:endParaRPr lang="en-US" sz="2000" dirty="0"/>
          </a:p>
        </p:txBody>
      </p:sp>
      <p:sp>
        <p:nvSpPr>
          <p:cNvPr id="12" name="Text 9"/>
          <p:cNvSpPr/>
          <p:nvPr/>
        </p:nvSpPr>
        <p:spPr>
          <a:xfrm>
            <a:off x="535900" y="6740190"/>
            <a:ext cx="8072199" cy="734735"/>
          </a:xfrm>
          <a:prstGeom prst="rect">
            <a:avLst/>
          </a:prstGeom>
          <a:noFill/>
          <a:ln/>
        </p:spPr>
        <p:txBody>
          <a:bodyPr wrap="square" lIns="0" tIns="0" rIns="0" bIns="0" rtlCol="0" anchor="t"/>
          <a:lstStyle/>
          <a:p>
            <a:pPr marL="0" indent="0" algn="ctr">
              <a:lnSpc>
                <a:spcPts val="1900"/>
              </a:lnSpc>
              <a:buNone/>
            </a:pPr>
            <a:r>
              <a:rPr lang="en-US" dirty="0">
                <a:solidFill>
                  <a:srgbClr val="151617"/>
                </a:solidFill>
                <a:latin typeface="Inconsolata" pitchFamily="34" charset="0"/>
                <a:ea typeface="Inconsolata" pitchFamily="34" charset="-122"/>
                <a:cs typeface="Inconsolata" pitchFamily="34" charset="-120"/>
              </a:rPr>
              <a:t>Implementing complex Chess logic like En Passant and Castling was a significant challenge as we had to study the concepts in detail and figure out how to implement them. We also had to base our project on FEN Strings and create a separate screen and controller for pawn promotion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09558320-ED56-0678-F7CB-8999D6734F83}"/>
              </a:ext>
            </a:extLst>
          </p:cNvPr>
          <p:cNvSpPr/>
          <p:nvPr/>
        </p:nvSpPr>
        <p:spPr>
          <a:xfrm>
            <a:off x="1612931" y="556576"/>
            <a:ext cx="6238177" cy="825190"/>
          </a:xfrm>
          <a:prstGeom prst="rect">
            <a:avLst/>
          </a:prstGeom>
          <a:noFill/>
          <a:ln/>
        </p:spPr>
        <p:txBody>
          <a:bodyPr wrap="none" lIns="0" tIns="0" rIns="0" bIns="0" rtlCol="0" anchor="t"/>
          <a:lstStyle/>
          <a:p>
            <a:pPr marL="0" indent="0" algn="ctr">
              <a:lnSpc>
                <a:spcPts val="1850"/>
              </a:lnSpc>
              <a:buNone/>
            </a:pPr>
            <a:r>
              <a:rPr lang="en-US" sz="3600" b="1" dirty="0">
                <a:solidFill>
                  <a:srgbClr val="151617"/>
                </a:solidFill>
                <a:latin typeface="Montserrat Black" pitchFamily="34" charset="0"/>
                <a:ea typeface="Montserrat Black" pitchFamily="34" charset="-122"/>
                <a:cs typeface="Montserrat Black" pitchFamily="34" charset="-120"/>
              </a:rPr>
              <a:t>Future Enhancements</a:t>
            </a:r>
            <a:endParaRPr lang="en-US" sz="3600" dirty="0"/>
          </a:p>
        </p:txBody>
      </p:sp>
      <p:sp>
        <p:nvSpPr>
          <p:cNvPr id="5" name="Rectangle 2">
            <a:extLst>
              <a:ext uri="{FF2B5EF4-FFF2-40B4-BE49-F238E27FC236}">
                <a16:creationId xmlns:a16="http://schemas.microsoft.com/office/drawing/2014/main" id="{4DCA46B6-0D2D-79A1-ADE1-9BCCEB522EEA}"/>
              </a:ext>
            </a:extLst>
          </p:cNvPr>
          <p:cNvSpPr>
            <a:spLocks noChangeArrowheads="1"/>
          </p:cNvSpPr>
          <p:nvPr/>
        </p:nvSpPr>
        <p:spPr bwMode="auto">
          <a:xfrm>
            <a:off x="159411" y="1111481"/>
            <a:ext cx="8984589" cy="746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lnSpc>
                <a:spcPts val="1850"/>
              </a:lnSpc>
              <a:spcBef>
                <a:spcPct val="0"/>
              </a:spcBef>
              <a:spcAft>
                <a:spcPct val="0"/>
              </a:spcAft>
            </a:pPr>
            <a:r>
              <a:rPr lang="en-US" altLang="en-US" sz="2400" b="1" dirty="0">
                <a:solidFill>
                  <a:srgbClr val="151617"/>
                </a:solidFill>
                <a:latin typeface="Montserrat Black" pitchFamily="34" charset="0"/>
              </a:rPr>
              <a:t>Multiplayer Mode:</a:t>
            </a:r>
          </a:p>
          <a:p>
            <a:pPr marR="0" lvl="0" fontAlgn="base">
              <a:lnSpc>
                <a:spcPts val="1900"/>
              </a:lnSpc>
              <a:spcBef>
                <a:spcPct val="0"/>
              </a:spcBef>
              <a:spcAft>
                <a:spcPct val="0"/>
              </a:spcAft>
              <a:buClrTx/>
              <a:buSzTx/>
              <a:tabLst/>
            </a:pPr>
            <a:endParaRPr lang="en-US" altLang="en-US" sz="2000" dirty="0">
              <a:solidFill>
                <a:srgbClr val="151617"/>
              </a:solidFill>
              <a:latin typeface="Inconsolata" pitchFamily="34" charset="0"/>
              <a:ea typeface="Inconsolata" pitchFamily="34" charset="-122"/>
            </a:endParaRPr>
          </a:p>
          <a:p>
            <a:pPr marR="0" lvl="0" fontAlgn="base">
              <a:lnSpc>
                <a:spcPts val="1900"/>
              </a:lnSpc>
              <a:spcBef>
                <a:spcPct val="0"/>
              </a:spcBef>
              <a:spcAft>
                <a:spcPct val="0"/>
              </a:spcAft>
              <a:buClrTx/>
              <a:buSzTx/>
              <a:tabLst/>
            </a:pPr>
            <a:r>
              <a:rPr lang="en-US" altLang="en-US" sz="2000" dirty="0">
                <a:solidFill>
                  <a:srgbClr val="151617"/>
                </a:solidFill>
                <a:latin typeface="Inconsolata" pitchFamily="34" charset="0"/>
                <a:ea typeface="Inconsolata" pitchFamily="34" charset="-122"/>
              </a:rPr>
              <a:t>Implement an online multiplayer mode with matchmaking and player rankings to allow users to compete with others globally.</a:t>
            </a:r>
          </a:p>
          <a:p>
            <a:pPr marR="0" lvl="0" fontAlgn="base">
              <a:lnSpc>
                <a:spcPts val="1900"/>
              </a:lnSpc>
              <a:spcBef>
                <a:spcPct val="0"/>
              </a:spcBef>
              <a:spcAft>
                <a:spcPct val="0"/>
              </a:spcAft>
              <a:buClrTx/>
              <a:buSzTx/>
              <a:tabLst/>
            </a:pPr>
            <a:r>
              <a:rPr lang="en-US" altLang="en-US" sz="2000" dirty="0">
                <a:solidFill>
                  <a:srgbClr val="151617"/>
                </a:solidFill>
                <a:latin typeface="Inconsolata" pitchFamily="34" charset="0"/>
                <a:ea typeface="Inconsolata" pitchFamily="34" charset="-122"/>
              </a:rPr>
              <a:t>Add support for local multiplayer with split-screen or shared controls.</a:t>
            </a:r>
          </a:p>
          <a:p>
            <a:pPr marR="0" lvl="0" fontAlgn="base">
              <a:lnSpc>
                <a:spcPts val="1900"/>
              </a:lnSpc>
              <a:spcBef>
                <a:spcPct val="0"/>
              </a:spcBef>
              <a:spcAft>
                <a:spcPct val="0"/>
              </a:spcAft>
              <a:buClrTx/>
              <a:buSzTx/>
              <a:tabLst/>
            </a:pPr>
            <a:endParaRPr lang="en-US" altLang="en-US" sz="2000" dirty="0">
              <a:solidFill>
                <a:srgbClr val="151617"/>
              </a:solidFill>
              <a:latin typeface="Inconsolata" pitchFamily="34" charset="0"/>
              <a:ea typeface="Inconsolata" pitchFamily="34" charset="-122"/>
            </a:endParaRPr>
          </a:p>
          <a:p>
            <a:pPr fontAlgn="base">
              <a:lnSpc>
                <a:spcPts val="1850"/>
              </a:lnSpc>
              <a:spcBef>
                <a:spcPct val="0"/>
              </a:spcBef>
              <a:spcAft>
                <a:spcPct val="0"/>
              </a:spcAft>
            </a:pPr>
            <a:endParaRPr lang="en-US" altLang="en-US" sz="2800" b="1" dirty="0">
              <a:solidFill>
                <a:srgbClr val="151617"/>
              </a:solidFill>
              <a:latin typeface="Montserrat Black" pitchFamily="34" charset="0"/>
            </a:endParaRPr>
          </a:p>
          <a:p>
            <a:pPr fontAlgn="base">
              <a:lnSpc>
                <a:spcPts val="1850"/>
              </a:lnSpc>
              <a:spcBef>
                <a:spcPct val="0"/>
              </a:spcBef>
              <a:spcAft>
                <a:spcPct val="0"/>
              </a:spcAft>
            </a:pPr>
            <a:r>
              <a:rPr lang="en-US" altLang="en-US" sz="2400" b="1" dirty="0">
                <a:solidFill>
                  <a:srgbClr val="151617"/>
                </a:solidFill>
                <a:latin typeface="Montserrat Black" pitchFamily="34" charset="0"/>
              </a:rPr>
              <a:t>Support for Variants:</a:t>
            </a:r>
          </a:p>
          <a:p>
            <a:pPr fontAlgn="base">
              <a:lnSpc>
                <a:spcPts val="1900"/>
              </a:lnSpc>
              <a:spcBef>
                <a:spcPct val="0"/>
              </a:spcBef>
              <a:spcAft>
                <a:spcPct val="0"/>
              </a:spcAft>
            </a:pPr>
            <a:endParaRPr lang="en-US" altLang="en-US" sz="2000" dirty="0">
              <a:solidFill>
                <a:srgbClr val="151617"/>
              </a:solidFill>
              <a:latin typeface="Inconsolata" pitchFamily="34" charset="0"/>
              <a:ea typeface="Inconsolata" pitchFamily="34" charset="-122"/>
            </a:endParaRPr>
          </a:p>
          <a:p>
            <a:pPr fontAlgn="base">
              <a:lnSpc>
                <a:spcPts val="1900"/>
              </a:lnSpc>
              <a:spcBef>
                <a:spcPct val="0"/>
              </a:spcBef>
              <a:spcAft>
                <a:spcPct val="0"/>
              </a:spcAft>
            </a:pPr>
            <a:r>
              <a:rPr lang="en-US" altLang="en-US" sz="2000" dirty="0">
                <a:solidFill>
                  <a:srgbClr val="151617"/>
                </a:solidFill>
                <a:latin typeface="Inconsolata" pitchFamily="34" charset="0"/>
                <a:ea typeface="Inconsolata" pitchFamily="34" charset="-122"/>
              </a:rPr>
              <a:t>Introduce chess variants like Fischer Random, Bughouse, or Chess960 to broaden the game experience.</a:t>
            </a:r>
          </a:p>
          <a:p>
            <a:pPr indent="0" fontAlgn="base">
              <a:lnSpc>
                <a:spcPts val="1850"/>
              </a:lnSpc>
              <a:spcBef>
                <a:spcPct val="0"/>
              </a:spcBef>
              <a:spcAft>
                <a:spcPct val="0"/>
              </a:spcAft>
            </a:pPr>
            <a:endParaRPr lang="en-US" altLang="en-US" sz="2800" b="1" dirty="0">
              <a:solidFill>
                <a:srgbClr val="151617"/>
              </a:solidFill>
              <a:latin typeface="Montserrat Black" pitchFamily="34" charset="0"/>
            </a:endParaRPr>
          </a:p>
          <a:p>
            <a:pPr indent="0" fontAlgn="base">
              <a:lnSpc>
                <a:spcPts val="1850"/>
              </a:lnSpc>
              <a:spcBef>
                <a:spcPct val="0"/>
              </a:spcBef>
              <a:spcAft>
                <a:spcPct val="0"/>
              </a:spcAft>
            </a:pPr>
            <a:endParaRPr lang="en-US" altLang="en-US" sz="2800" b="1" dirty="0">
              <a:solidFill>
                <a:srgbClr val="151617"/>
              </a:solidFill>
              <a:latin typeface="Montserrat Black" pitchFamily="34" charset="0"/>
            </a:endParaRPr>
          </a:p>
          <a:p>
            <a:pPr indent="0" fontAlgn="base">
              <a:lnSpc>
                <a:spcPts val="1850"/>
              </a:lnSpc>
              <a:spcBef>
                <a:spcPct val="0"/>
              </a:spcBef>
              <a:spcAft>
                <a:spcPct val="0"/>
              </a:spcAft>
            </a:pPr>
            <a:r>
              <a:rPr lang="en-US" altLang="en-US" sz="2400" b="1" dirty="0">
                <a:solidFill>
                  <a:srgbClr val="151617"/>
                </a:solidFill>
                <a:latin typeface="Montserrat Black" pitchFamily="34" charset="0"/>
              </a:rPr>
              <a:t>Mobile and Cross-Platform Support:</a:t>
            </a:r>
          </a:p>
          <a:p>
            <a:pPr indent="0" fontAlgn="base">
              <a:lnSpc>
                <a:spcPts val="1900"/>
              </a:lnSpc>
              <a:spcBef>
                <a:spcPct val="0"/>
              </a:spcBef>
              <a:spcAft>
                <a:spcPct val="0"/>
              </a:spcAft>
            </a:pPr>
            <a:endParaRPr lang="en-US" altLang="en-US" sz="2000" dirty="0">
              <a:solidFill>
                <a:srgbClr val="151617"/>
              </a:solidFill>
              <a:latin typeface="Inconsolata" pitchFamily="34" charset="0"/>
              <a:ea typeface="Inconsolata" pitchFamily="34" charset="-122"/>
            </a:endParaRPr>
          </a:p>
          <a:p>
            <a:pPr indent="0" fontAlgn="base">
              <a:lnSpc>
                <a:spcPts val="1900"/>
              </a:lnSpc>
              <a:spcBef>
                <a:spcPct val="0"/>
              </a:spcBef>
              <a:spcAft>
                <a:spcPct val="0"/>
              </a:spcAft>
            </a:pPr>
            <a:r>
              <a:rPr lang="en-US" altLang="en-US" sz="2000" dirty="0">
                <a:solidFill>
                  <a:srgbClr val="151617"/>
                </a:solidFill>
                <a:latin typeface="Inconsolata" pitchFamily="34" charset="0"/>
                <a:ea typeface="Inconsolata" pitchFamily="34" charset="-122"/>
              </a:rPr>
              <a:t>Develop mobile and tablet versions of the game for Android and iOS.</a:t>
            </a:r>
          </a:p>
          <a:p>
            <a:pPr indent="0" fontAlgn="base">
              <a:lnSpc>
                <a:spcPts val="1900"/>
              </a:lnSpc>
              <a:spcBef>
                <a:spcPct val="0"/>
              </a:spcBef>
              <a:spcAft>
                <a:spcPct val="0"/>
              </a:spcAft>
            </a:pPr>
            <a:r>
              <a:rPr lang="en-US" altLang="en-US" sz="2000" dirty="0">
                <a:solidFill>
                  <a:srgbClr val="151617"/>
                </a:solidFill>
                <a:latin typeface="Inconsolata" pitchFamily="34" charset="0"/>
                <a:ea typeface="Inconsolata" pitchFamily="34" charset="-122"/>
              </a:rPr>
              <a:t>Ensure cross-platform compatibility for a seamless experience across devices.</a:t>
            </a:r>
          </a:p>
          <a:p>
            <a:pPr indent="0" fontAlgn="base">
              <a:lnSpc>
                <a:spcPts val="1850"/>
              </a:lnSpc>
              <a:spcBef>
                <a:spcPct val="0"/>
              </a:spcBef>
              <a:spcAft>
                <a:spcPct val="0"/>
              </a:spcAft>
            </a:pPr>
            <a:endParaRPr lang="en-US" altLang="en-US" sz="2800" b="1" dirty="0">
              <a:solidFill>
                <a:srgbClr val="151617"/>
              </a:solidFill>
              <a:latin typeface="Montserrat Black" pitchFamily="34" charset="0"/>
            </a:endParaRPr>
          </a:p>
          <a:p>
            <a:pPr indent="0" fontAlgn="base">
              <a:lnSpc>
                <a:spcPts val="1850"/>
              </a:lnSpc>
              <a:spcBef>
                <a:spcPct val="0"/>
              </a:spcBef>
              <a:spcAft>
                <a:spcPct val="0"/>
              </a:spcAft>
            </a:pPr>
            <a:endParaRPr lang="en-US" altLang="en-US" sz="2800" b="1" dirty="0">
              <a:solidFill>
                <a:srgbClr val="151617"/>
              </a:solidFill>
              <a:latin typeface="Montserrat Black" pitchFamily="34" charset="0"/>
            </a:endParaRPr>
          </a:p>
          <a:p>
            <a:pPr indent="0" fontAlgn="base">
              <a:lnSpc>
                <a:spcPts val="1850"/>
              </a:lnSpc>
              <a:spcBef>
                <a:spcPct val="0"/>
              </a:spcBef>
              <a:spcAft>
                <a:spcPct val="0"/>
              </a:spcAft>
            </a:pPr>
            <a:r>
              <a:rPr lang="en-US" altLang="en-US" sz="2400" b="1" dirty="0">
                <a:solidFill>
                  <a:srgbClr val="151617"/>
                </a:solidFill>
                <a:latin typeface="Montserrat Black" pitchFamily="34" charset="0"/>
              </a:rPr>
              <a:t>Tutorial Mode:</a:t>
            </a:r>
          </a:p>
          <a:p>
            <a:pPr indent="0" fontAlgn="base">
              <a:lnSpc>
                <a:spcPts val="1900"/>
              </a:lnSpc>
              <a:spcBef>
                <a:spcPct val="0"/>
              </a:spcBef>
              <a:spcAft>
                <a:spcPct val="0"/>
              </a:spcAft>
            </a:pPr>
            <a:endParaRPr lang="en-US" altLang="en-US" sz="2000" dirty="0">
              <a:solidFill>
                <a:srgbClr val="151617"/>
              </a:solidFill>
              <a:latin typeface="Inconsolata" pitchFamily="34" charset="0"/>
              <a:ea typeface="Inconsolata" pitchFamily="34" charset="-122"/>
            </a:endParaRPr>
          </a:p>
          <a:p>
            <a:pPr indent="0" fontAlgn="base">
              <a:lnSpc>
                <a:spcPts val="1900"/>
              </a:lnSpc>
              <a:spcBef>
                <a:spcPct val="0"/>
              </a:spcBef>
              <a:spcAft>
                <a:spcPct val="0"/>
              </a:spcAft>
            </a:pPr>
            <a:r>
              <a:rPr lang="en-US" altLang="en-US" sz="2000" dirty="0">
                <a:solidFill>
                  <a:srgbClr val="151617"/>
                </a:solidFill>
                <a:latin typeface="Inconsolata" pitchFamily="34" charset="0"/>
                <a:ea typeface="Inconsolata" pitchFamily="34" charset="-122"/>
              </a:rPr>
              <a:t>Add an interactive tutorial mode for beginners to learn chess rules, strategies, and piece movements.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R="0" lvl="0" fontAlgn="base">
              <a:lnSpc>
                <a:spcPts val="1900"/>
              </a:lnSpc>
              <a:spcBef>
                <a:spcPct val="0"/>
              </a:spcBef>
              <a:spcAft>
                <a:spcPct val="0"/>
              </a:spcAft>
              <a:buClrTx/>
              <a:buSzTx/>
              <a:tabLst/>
            </a:pPr>
            <a:endParaRPr lang="en-US" altLang="en-US" sz="2000" dirty="0">
              <a:solidFill>
                <a:srgbClr val="151617"/>
              </a:solidFill>
              <a:latin typeface="Inconsolata" pitchFamily="34" charset="0"/>
              <a:ea typeface="Inconsolata" pitchFamily="34" charset="-122"/>
            </a:endParaRPr>
          </a:p>
          <a:p>
            <a:pPr marR="0" lvl="0" fontAlgn="base">
              <a:lnSpc>
                <a:spcPts val="1900"/>
              </a:lnSpc>
              <a:spcBef>
                <a:spcPct val="0"/>
              </a:spcBef>
              <a:spcAft>
                <a:spcPct val="0"/>
              </a:spcAft>
              <a:buClrTx/>
              <a:buSzTx/>
              <a:tabLst/>
            </a:pPr>
            <a:endParaRPr lang="en-US" altLang="en-US" sz="2000" dirty="0">
              <a:solidFill>
                <a:srgbClr val="151617"/>
              </a:solidFill>
              <a:latin typeface="Inconsolata" pitchFamily="34" charset="0"/>
              <a:ea typeface="Inconsolata" pitchFamily="34" charset="-122"/>
            </a:endParaRPr>
          </a:p>
          <a:p>
            <a:pPr marR="0" lvl="0" fontAlgn="base">
              <a:lnSpc>
                <a:spcPts val="1900"/>
              </a:lnSpc>
              <a:spcBef>
                <a:spcPct val="0"/>
              </a:spcBef>
              <a:spcAft>
                <a:spcPct val="0"/>
              </a:spcAft>
              <a:buClrTx/>
              <a:buSzTx/>
              <a:tabLst/>
            </a:pPr>
            <a:endParaRPr lang="en-US" altLang="en-US" sz="2000" dirty="0">
              <a:solidFill>
                <a:srgbClr val="151617"/>
              </a:solidFill>
              <a:latin typeface="Inconsolata" pitchFamily="34" charset="0"/>
              <a:ea typeface="Inconsolata" pitchFamily="34" charset="-122"/>
            </a:endParaRPr>
          </a:p>
        </p:txBody>
      </p:sp>
      <p:pic>
        <p:nvPicPr>
          <p:cNvPr id="7" name="Image 0" descr="preencoded.png">
            <a:extLst>
              <a:ext uri="{FF2B5EF4-FFF2-40B4-BE49-F238E27FC236}">
                <a16:creationId xmlns:a16="http://schemas.microsoft.com/office/drawing/2014/main" id="{35FFBBD4-4951-02A7-ECCC-0FA457FD4DDC}"/>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496565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59393"/>
            <a:ext cx="6037183"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Learning Outcomes</a:t>
            </a:r>
            <a:endParaRPr lang="en-US" sz="4450" dirty="0"/>
          </a:p>
        </p:txBody>
      </p:sp>
      <p:sp>
        <p:nvSpPr>
          <p:cNvPr id="6" name="Text 1"/>
          <p:cNvSpPr/>
          <p:nvPr/>
        </p:nvSpPr>
        <p:spPr>
          <a:xfrm>
            <a:off x="793790" y="3524539"/>
            <a:ext cx="12487312" cy="1451610"/>
          </a:xfrm>
          <a:prstGeom prst="rect">
            <a:avLst/>
          </a:prstGeom>
          <a:noFill/>
          <a:ln/>
        </p:spPr>
        <p:txBody>
          <a:bodyPr wrap="square" lIns="0" tIns="0" rIns="0" bIns="0" rtlCol="0" anchor="t"/>
          <a:lstStyle/>
          <a:p>
            <a:pPr marL="0" indent="0">
              <a:lnSpc>
                <a:spcPts val="2850"/>
              </a:lnSpc>
              <a:buNone/>
            </a:pPr>
            <a:r>
              <a:rPr lang="en-US" sz="2000" dirty="0">
                <a:solidFill>
                  <a:srgbClr val="151617"/>
                </a:solidFill>
                <a:latin typeface="Inconsolata" pitchFamily="34" charset="0"/>
                <a:ea typeface="Inconsolata" pitchFamily="34" charset="-122"/>
                <a:cs typeface="Inconsolata" pitchFamily="34" charset="-120"/>
              </a:rPr>
              <a:t>Our semester project provided valuable learning opportunities in areas like game development, artificial intelligence, object-oriented programming, and user interface design. We gained hands-on experience in implementing complex algorithms, designing user-friendly interfaces, and integrating external APIs. This project fostered teamwork, problem-solving skills, and a deeper understanding of computer science principles.</a:t>
            </a:r>
            <a:endParaRPr lang="en-US" sz="2000" dirty="0"/>
          </a:p>
        </p:txBody>
      </p:sp>
      <p:sp>
        <p:nvSpPr>
          <p:cNvPr id="7" name="Rectangle 6">
            <a:extLst>
              <a:ext uri="{FF2B5EF4-FFF2-40B4-BE49-F238E27FC236}">
                <a16:creationId xmlns:a16="http://schemas.microsoft.com/office/drawing/2014/main" id="{ACEBA6CF-7888-9155-67C1-6CB61FC6B77A}"/>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059F5B2-3DD6-4C9E-C588-50D6AA66E585}"/>
              </a:ext>
            </a:extLst>
          </p:cNvPr>
          <p:cNvSpPr/>
          <p:nvPr/>
        </p:nvSpPr>
        <p:spPr>
          <a:xfrm>
            <a:off x="793790" y="1726287"/>
            <a:ext cx="6037183"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Conclusion</a:t>
            </a:r>
            <a:endParaRPr lang="en-US" sz="4450" dirty="0"/>
          </a:p>
        </p:txBody>
      </p:sp>
      <p:sp>
        <p:nvSpPr>
          <p:cNvPr id="3" name="Text 1">
            <a:extLst>
              <a:ext uri="{FF2B5EF4-FFF2-40B4-BE49-F238E27FC236}">
                <a16:creationId xmlns:a16="http://schemas.microsoft.com/office/drawing/2014/main" id="{1DF7F824-DFB3-1BB0-04A0-95438A37EF96}"/>
              </a:ext>
            </a:extLst>
          </p:cNvPr>
          <p:cNvSpPr/>
          <p:nvPr/>
        </p:nvSpPr>
        <p:spPr>
          <a:xfrm>
            <a:off x="793791" y="2891433"/>
            <a:ext cx="6037182" cy="1451610"/>
          </a:xfrm>
          <a:prstGeom prst="rect">
            <a:avLst/>
          </a:prstGeom>
          <a:noFill/>
          <a:ln/>
        </p:spPr>
        <p:txBody>
          <a:bodyPr wrap="square" lIns="0" tIns="0" rIns="0" bIns="0" rtlCol="0" anchor="t"/>
          <a:lstStyle/>
          <a:p>
            <a:pPr marL="0" indent="0">
              <a:lnSpc>
                <a:spcPts val="2850"/>
              </a:lnSpc>
              <a:buNone/>
            </a:pPr>
            <a:r>
              <a:rPr lang="en-US" sz="2000" dirty="0">
                <a:solidFill>
                  <a:srgbClr val="151617"/>
                </a:solidFill>
                <a:latin typeface="Inconsolata" pitchFamily="34" charset="0"/>
                <a:ea typeface="Inconsolata" pitchFamily="34" charset="-122"/>
                <a:cs typeface="Inconsolata" pitchFamily="34" charset="-120"/>
              </a:rPr>
              <a:t>Our Chess Engine Project was a challenging yet rewarding journey that allowed us to apply the object-oriented programming concepts and problem-solving skills we learned during the semester. Thanks to the guidance and support of our instructor, Sir Zaheer Ahmed </a:t>
            </a:r>
            <a:r>
              <a:rPr lang="en-US" sz="2000" dirty="0" err="1">
                <a:solidFill>
                  <a:srgbClr val="151617"/>
                </a:solidFill>
                <a:latin typeface="Inconsolata" pitchFamily="34" charset="0"/>
                <a:ea typeface="Inconsolata" pitchFamily="34" charset="-122"/>
                <a:cs typeface="Inconsolata" pitchFamily="34" charset="-120"/>
              </a:rPr>
              <a:t>Gondal</a:t>
            </a:r>
            <a:r>
              <a:rPr lang="en-US" sz="2000" dirty="0">
                <a:solidFill>
                  <a:srgbClr val="151617"/>
                </a:solidFill>
                <a:latin typeface="Inconsolata" pitchFamily="34" charset="0"/>
                <a:ea typeface="Inconsolata" pitchFamily="34" charset="-122"/>
                <a:cs typeface="Inconsolata" pitchFamily="34" charset="-120"/>
              </a:rPr>
              <a:t>, and through careful planning, collaboration, and dedication, we successfully built a functional chess game with a user-friendly interface and API integration.</a:t>
            </a:r>
            <a:endParaRPr lang="en-US" sz="2000" dirty="0"/>
          </a:p>
        </p:txBody>
      </p:sp>
      <p:pic>
        <p:nvPicPr>
          <p:cNvPr id="4" name="Image 0" descr="preencoded.png">
            <a:extLst>
              <a:ext uri="{FF2B5EF4-FFF2-40B4-BE49-F238E27FC236}">
                <a16:creationId xmlns:a16="http://schemas.microsoft.com/office/drawing/2014/main" id="{1C952348-A0C7-9724-05CD-AE1DCC9DE73A}"/>
              </a:ext>
            </a:extLst>
          </p:cNvPr>
          <p:cNvPicPr>
            <a:picLocks noChangeAspect="1"/>
          </p:cNvPicPr>
          <p:nvPr/>
        </p:nvPicPr>
        <p:blipFill>
          <a:blip r:embed="rId2"/>
          <a:stretch>
            <a:fillRect/>
          </a:stretch>
        </p:blipFill>
        <p:spPr>
          <a:xfrm>
            <a:off x="8263890" y="0"/>
            <a:ext cx="6366510" cy="8229600"/>
          </a:xfrm>
          <a:prstGeom prst="rect">
            <a:avLst/>
          </a:prstGeom>
        </p:spPr>
      </p:pic>
    </p:spTree>
    <p:extLst>
      <p:ext uri="{BB962C8B-B14F-4D97-AF65-F5344CB8AC3E}">
        <p14:creationId xmlns:p14="http://schemas.microsoft.com/office/powerpoint/2010/main" val="100593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86170" y="918770"/>
            <a:ext cx="6007179"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Problem Statement</a:t>
            </a:r>
            <a:endParaRPr lang="en-US" sz="4450" dirty="0"/>
          </a:p>
        </p:txBody>
      </p:sp>
      <p:sp>
        <p:nvSpPr>
          <p:cNvPr id="3" name="Text 1"/>
          <p:cNvSpPr/>
          <p:nvPr/>
        </p:nvSpPr>
        <p:spPr>
          <a:xfrm>
            <a:off x="793789" y="2181863"/>
            <a:ext cx="6244709" cy="354330"/>
          </a:xfrm>
          <a:prstGeom prst="rect">
            <a:avLst/>
          </a:prstGeom>
          <a:noFill/>
          <a:ln/>
        </p:spPr>
        <p:txBody>
          <a:bodyPr wrap="none" lIns="0" tIns="0" rIns="0" bIns="0" rtlCol="0" anchor="t"/>
          <a:lstStyle/>
          <a:p>
            <a:pPr>
              <a:lnSpc>
                <a:spcPts val="2750"/>
              </a:lnSpc>
            </a:pPr>
            <a:r>
              <a:rPr lang="en-US" sz="2200" b="1" dirty="0">
                <a:solidFill>
                  <a:srgbClr val="151617"/>
                </a:solidFill>
                <a:latin typeface="Montserrat Black" pitchFamily="34" charset="0"/>
              </a:rPr>
              <a:t>Building a Functional Chess Engine</a:t>
            </a:r>
          </a:p>
        </p:txBody>
      </p:sp>
      <p:sp>
        <p:nvSpPr>
          <p:cNvPr id="4" name="Text 2"/>
          <p:cNvSpPr/>
          <p:nvPr/>
        </p:nvSpPr>
        <p:spPr>
          <a:xfrm>
            <a:off x="786170" y="2763007"/>
            <a:ext cx="6244709" cy="2177415"/>
          </a:xfrm>
          <a:prstGeom prst="rect">
            <a:avLst/>
          </a:prstGeom>
          <a:noFill/>
          <a:ln/>
        </p:spPr>
        <p:txBody>
          <a:bodyPr wrap="square" lIns="0" tIns="0" rIns="0" bIns="0" rtlCol="0" anchor="t"/>
          <a:lstStyle/>
          <a:p>
            <a:pPr>
              <a:lnSpc>
                <a:spcPts val="2850"/>
              </a:lnSpc>
            </a:pPr>
            <a:r>
              <a:rPr lang="en-US" sz="1750" dirty="0">
                <a:solidFill>
                  <a:srgbClr val="151617"/>
                </a:solidFill>
                <a:latin typeface="Inconsolata" pitchFamily="34" charset="0"/>
                <a:ea typeface="Inconsolata" pitchFamily="34" charset="-122"/>
              </a:rPr>
              <a:t>Our primary goal was to build a fully functional chess engine capable of playing against human opponents, offering a challenging and engaging gameplay experience. The engine should be able to analyze positions, make intelligent moves, and adapt to different skill levels.</a:t>
            </a:r>
          </a:p>
        </p:txBody>
      </p:sp>
      <p:sp>
        <p:nvSpPr>
          <p:cNvPr id="5" name="Text 3"/>
          <p:cNvSpPr/>
          <p:nvPr/>
        </p:nvSpPr>
        <p:spPr>
          <a:xfrm>
            <a:off x="7599521" y="2181863"/>
            <a:ext cx="6078379"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Implementing a User-Friendly Interface</a:t>
            </a:r>
            <a:endParaRPr lang="en-US" sz="2200" dirty="0"/>
          </a:p>
        </p:txBody>
      </p:sp>
      <p:sp>
        <p:nvSpPr>
          <p:cNvPr id="6" name="Text 4"/>
          <p:cNvSpPr/>
          <p:nvPr/>
        </p:nvSpPr>
        <p:spPr>
          <a:xfrm>
            <a:off x="7599521" y="2763007"/>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aimed to create a user-friendly interface that would be accessible to players of all skill levels, providing intuitive controls, clear visual feedback, and a seamless gaming experience. This included features like move highlighting, visual indicators, and easy navigation.</a:t>
            </a:r>
            <a:endParaRPr lang="en-US" sz="1750" dirty="0"/>
          </a:p>
        </p:txBody>
      </p:sp>
      <p:sp>
        <p:nvSpPr>
          <p:cNvPr id="7" name="Rectangle 6">
            <a:extLst>
              <a:ext uri="{FF2B5EF4-FFF2-40B4-BE49-F238E27FC236}">
                <a16:creationId xmlns:a16="http://schemas.microsoft.com/office/drawing/2014/main" id="{71D79AA2-3481-3E9F-79F3-732ECC24D03A}"/>
              </a:ext>
            </a:extLst>
          </p:cNvPr>
          <p:cNvSpPr/>
          <p:nvPr/>
        </p:nvSpPr>
        <p:spPr>
          <a:xfrm>
            <a:off x="12327875" y="7587205"/>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0" descr="preencoded.png">
            <a:extLst>
              <a:ext uri="{FF2B5EF4-FFF2-40B4-BE49-F238E27FC236}">
                <a16:creationId xmlns:a16="http://schemas.microsoft.com/office/drawing/2014/main" id="{85B0B574-DB31-B98C-E67F-F3525F792CDA}"/>
              </a:ext>
            </a:extLst>
          </p:cNvPr>
          <p:cNvPicPr>
            <a:picLocks noChangeAspect="1"/>
          </p:cNvPicPr>
          <p:nvPr/>
        </p:nvPicPr>
        <p:blipFill>
          <a:blip r:embed="rId3"/>
          <a:stretch>
            <a:fillRect/>
          </a:stretch>
        </p:blipFill>
        <p:spPr>
          <a:xfrm>
            <a:off x="0" y="5310072"/>
            <a:ext cx="14630400" cy="2992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2943"/>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Objectives</a:t>
            </a:r>
            <a:endParaRPr lang="en-US" sz="4450" dirty="0"/>
          </a:p>
        </p:txBody>
      </p:sp>
      <p:sp>
        <p:nvSpPr>
          <p:cNvPr id="3" name="Shape 1"/>
          <p:cNvSpPr/>
          <p:nvPr/>
        </p:nvSpPr>
        <p:spPr>
          <a:xfrm>
            <a:off x="793790" y="2100501"/>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4" name="Text 2"/>
          <p:cNvSpPr/>
          <p:nvPr/>
        </p:nvSpPr>
        <p:spPr>
          <a:xfrm>
            <a:off x="977741" y="2185511"/>
            <a:ext cx="142280"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5" name="Text 3"/>
          <p:cNvSpPr/>
          <p:nvPr/>
        </p:nvSpPr>
        <p:spPr>
          <a:xfrm>
            <a:off x="1530906" y="2100501"/>
            <a:ext cx="3687604"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Develop a Chess Engine</a:t>
            </a:r>
            <a:endParaRPr lang="en-US" sz="2200" dirty="0"/>
          </a:p>
        </p:txBody>
      </p:sp>
      <p:sp>
        <p:nvSpPr>
          <p:cNvPr id="6" name="Text 4"/>
          <p:cNvSpPr/>
          <p:nvPr/>
        </p:nvSpPr>
        <p:spPr>
          <a:xfrm>
            <a:off x="1530906" y="2590919"/>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core objective was to develop a robust chess engine capable of analyzing game positions and generating optimal moves. This involved implementing algorithms for move generation and position evaluation.</a:t>
            </a:r>
            <a:endParaRPr lang="en-US" sz="1750" dirty="0"/>
          </a:p>
        </p:txBody>
      </p:sp>
      <p:sp>
        <p:nvSpPr>
          <p:cNvPr id="7" name="Shape 5"/>
          <p:cNvSpPr/>
          <p:nvPr/>
        </p:nvSpPr>
        <p:spPr>
          <a:xfrm>
            <a:off x="7428667" y="2100501"/>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8" name="Text 6"/>
          <p:cNvSpPr/>
          <p:nvPr/>
        </p:nvSpPr>
        <p:spPr>
          <a:xfrm>
            <a:off x="7580352" y="2185511"/>
            <a:ext cx="206931"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9" name="Text 7"/>
          <p:cNvSpPr/>
          <p:nvPr/>
        </p:nvSpPr>
        <p:spPr>
          <a:xfrm>
            <a:off x="8165783" y="2100501"/>
            <a:ext cx="4568547"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Implement User Interface (UI)</a:t>
            </a:r>
            <a:endParaRPr lang="en-US" sz="2200" dirty="0"/>
          </a:p>
        </p:txBody>
      </p:sp>
      <p:sp>
        <p:nvSpPr>
          <p:cNvPr id="10" name="Text 8"/>
          <p:cNvSpPr/>
          <p:nvPr/>
        </p:nvSpPr>
        <p:spPr>
          <a:xfrm>
            <a:off x="8165783" y="2590919"/>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We aimed to create a visually appealing and user-friendly interface using JavaFX, allowing players to interact with the engine and make moves. This involved designing an aesthetically pleasing and intuitive interface.</a:t>
            </a:r>
            <a:endParaRPr lang="en-US" sz="1750" dirty="0"/>
          </a:p>
        </p:txBody>
      </p:sp>
      <p:sp>
        <p:nvSpPr>
          <p:cNvPr id="11" name="Shape 9"/>
          <p:cNvSpPr/>
          <p:nvPr/>
        </p:nvSpPr>
        <p:spPr>
          <a:xfrm>
            <a:off x="793790" y="4887397"/>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2" name="Text 10"/>
          <p:cNvSpPr/>
          <p:nvPr/>
        </p:nvSpPr>
        <p:spPr>
          <a:xfrm>
            <a:off x="944404" y="4972407"/>
            <a:ext cx="208955"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3" name="Text 11"/>
          <p:cNvSpPr/>
          <p:nvPr/>
        </p:nvSpPr>
        <p:spPr>
          <a:xfrm>
            <a:off x="1530906" y="4887397"/>
            <a:ext cx="3640217"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Integrate StockFish API</a:t>
            </a:r>
            <a:endParaRPr lang="en-US" sz="2200" dirty="0"/>
          </a:p>
        </p:txBody>
      </p:sp>
      <p:sp>
        <p:nvSpPr>
          <p:cNvPr id="14" name="Text 12"/>
          <p:cNvSpPr/>
          <p:nvPr/>
        </p:nvSpPr>
        <p:spPr>
          <a:xfrm>
            <a:off x="1530906" y="5377815"/>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StockFish API was integrated to provide strong AI opponent capabilities. This required careful API integration, handling data flow, and ensuring the engine could communicate effectively with the StockFish engine.</a:t>
            </a:r>
            <a:endParaRPr lang="en-US" sz="1750" dirty="0"/>
          </a:p>
        </p:txBody>
      </p:sp>
      <p:sp>
        <p:nvSpPr>
          <p:cNvPr id="15" name="Shape 13"/>
          <p:cNvSpPr/>
          <p:nvPr/>
        </p:nvSpPr>
        <p:spPr>
          <a:xfrm>
            <a:off x="7428667" y="4887397"/>
            <a:ext cx="510302" cy="510302"/>
          </a:xfrm>
          <a:prstGeom prst="roundRect">
            <a:avLst>
              <a:gd name="adj" fmla="val 1792"/>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6" name="Text 14"/>
          <p:cNvSpPr/>
          <p:nvPr/>
        </p:nvSpPr>
        <p:spPr>
          <a:xfrm>
            <a:off x="7562612" y="4972407"/>
            <a:ext cx="242292" cy="340281"/>
          </a:xfrm>
          <a:prstGeom prst="rect">
            <a:avLst/>
          </a:prstGeom>
          <a:noFill/>
          <a:ln/>
        </p:spPr>
        <p:txBody>
          <a:bodyPr wrap="none" lIns="0" tIns="0" rIns="0" bIns="0" rtlCol="0" anchor="t"/>
          <a:lstStyle/>
          <a:p>
            <a:pPr marL="0" indent="0" algn="ctr">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4</a:t>
            </a:r>
            <a:endParaRPr lang="en-US" sz="2650" dirty="0"/>
          </a:p>
        </p:txBody>
      </p:sp>
      <p:sp>
        <p:nvSpPr>
          <p:cNvPr id="17" name="Text 15"/>
          <p:cNvSpPr/>
          <p:nvPr/>
        </p:nvSpPr>
        <p:spPr>
          <a:xfrm>
            <a:off x="8165783" y="4887397"/>
            <a:ext cx="6300988" cy="708660"/>
          </a:xfrm>
          <a:prstGeom prst="rect">
            <a:avLst/>
          </a:prstGeom>
          <a:noFill/>
          <a:ln/>
        </p:spPr>
        <p:txBody>
          <a:bodyPr wrap="squar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Implement a Registration/Login System</a:t>
            </a:r>
            <a:endParaRPr lang="en-US" sz="2200" dirty="0"/>
          </a:p>
        </p:txBody>
      </p:sp>
      <p:sp>
        <p:nvSpPr>
          <p:cNvPr id="18" name="Text 16"/>
          <p:cNvSpPr/>
          <p:nvPr/>
        </p:nvSpPr>
        <p:spPr>
          <a:xfrm>
            <a:off x="8165783" y="5377814"/>
            <a:ext cx="5670947"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A user registration and login system was implemented, enabling players to create accounts and manage profiles. This involved secure data storage and user authentication mechanisms.</a:t>
            </a:r>
            <a:endParaRPr lang="en-US" sz="1750" dirty="0"/>
          </a:p>
        </p:txBody>
      </p:sp>
      <p:sp>
        <p:nvSpPr>
          <p:cNvPr id="19" name="Rectangle 18">
            <a:extLst>
              <a:ext uri="{FF2B5EF4-FFF2-40B4-BE49-F238E27FC236}">
                <a16:creationId xmlns:a16="http://schemas.microsoft.com/office/drawing/2014/main" id="{9CE04394-E973-A805-D979-81098E817890}"/>
              </a:ext>
            </a:extLst>
          </p:cNvPr>
          <p:cNvSpPr/>
          <p:nvPr/>
        </p:nvSpPr>
        <p:spPr>
          <a:xfrm>
            <a:off x="12327875" y="7587205"/>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46390"/>
            <a:ext cx="7211973" cy="708779"/>
          </a:xfrm>
          <a:prstGeom prst="rect">
            <a:avLst/>
          </a:prstGeom>
          <a:noFill/>
          <a:ln/>
        </p:spPr>
        <p:txBody>
          <a:bodyPr wrap="none" lIns="0" tIns="0" rIns="0" bIns="0" rtlCol="0" anchor="t"/>
          <a:lstStyle/>
          <a:p>
            <a:pPr marL="0" indent="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Tools and Technologies</a:t>
            </a:r>
            <a:endParaRPr lang="en-US" sz="4450" dirty="0"/>
          </a:p>
        </p:txBody>
      </p:sp>
      <p:sp>
        <p:nvSpPr>
          <p:cNvPr id="3" name="Shape 1"/>
          <p:cNvSpPr/>
          <p:nvPr/>
        </p:nvSpPr>
        <p:spPr>
          <a:xfrm>
            <a:off x="793790" y="1808798"/>
            <a:ext cx="6408063" cy="2773799"/>
          </a:xfrm>
          <a:prstGeom prst="roundRect">
            <a:avLst>
              <a:gd name="adj" fmla="val 330"/>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4" name="Text 2"/>
          <p:cNvSpPr/>
          <p:nvPr/>
        </p:nvSpPr>
        <p:spPr>
          <a:xfrm>
            <a:off x="1028224" y="204323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Java</a:t>
            </a:r>
            <a:endParaRPr lang="en-US" sz="2200" dirty="0"/>
          </a:p>
        </p:txBody>
      </p:sp>
      <p:sp>
        <p:nvSpPr>
          <p:cNvPr id="5" name="Text 3"/>
          <p:cNvSpPr/>
          <p:nvPr/>
        </p:nvSpPr>
        <p:spPr>
          <a:xfrm>
            <a:off x="1028224" y="2533650"/>
            <a:ext cx="5939195"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Java was chosen as the primary programming language as told by our instructor, due to its platform independence, extensive libraries, and suitability for game development. It provided a solid foundation for implementing complex logic and game mechanics.</a:t>
            </a:r>
            <a:endParaRPr lang="en-US" sz="1750" dirty="0"/>
          </a:p>
        </p:txBody>
      </p:sp>
      <p:sp>
        <p:nvSpPr>
          <p:cNvPr id="6" name="Shape 4"/>
          <p:cNvSpPr/>
          <p:nvPr/>
        </p:nvSpPr>
        <p:spPr>
          <a:xfrm>
            <a:off x="7428667" y="1808798"/>
            <a:ext cx="6408063" cy="2773799"/>
          </a:xfrm>
          <a:prstGeom prst="roundRect">
            <a:avLst>
              <a:gd name="adj" fmla="val 330"/>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7" name="Text 5"/>
          <p:cNvSpPr/>
          <p:nvPr/>
        </p:nvSpPr>
        <p:spPr>
          <a:xfrm>
            <a:off x="7663101" y="204323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JavaFX</a:t>
            </a:r>
            <a:endParaRPr lang="en-US" sz="2200" dirty="0"/>
          </a:p>
        </p:txBody>
      </p:sp>
      <p:sp>
        <p:nvSpPr>
          <p:cNvPr id="8" name="Text 6"/>
          <p:cNvSpPr/>
          <p:nvPr/>
        </p:nvSpPr>
        <p:spPr>
          <a:xfrm>
            <a:off x="7663101" y="2533650"/>
            <a:ext cx="5939195"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JavaFX was used to develop a graphical user interface, providing a rich set of components and tools for creating visually appealing and interactive elements, allowing for a polished user experience.</a:t>
            </a:r>
            <a:endParaRPr lang="en-US" sz="1750" dirty="0"/>
          </a:p>
        </p:txBody>
      </p:sp>
      <p:sp>
        <p:nvSpPr>
          <p:cNvPr id="9" name="Shape 7"/>
          <p:cNvSpPr/>
          <p:nvPr/>
        </p:nvSpPr>
        <p:spPr>
          <a:xfrm>
            <a:off x="793790" y="4809411"/>
            <a:ext cx="6408063" cy="2773799"/>
          </a:xfrm>
          <a:prstGeom prst="roundRect">
            <a:avLst>
              <a:gd name="adj" fmla="val 330"/>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0" name="Text 8"/>
          <p:cNvSpPr/>
          <p:nvPr/>
        </p:nvSpPr>
        <p:spPr>
          <a:xfrm>
            <a:off x="1028224"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StockFish API</a:t>
            </a:r>
            <a:endParaRPr lang="en-US" sz="2200" dirty="0"/>
          </a:p>
        </p:txBody>
      </p:sp>
      <p:sp>
        <p:nvSpPr>
          <p:cNvPr id="11" name="Text 9"/>
          <p:cNvSpPr/>
          <p:nvPr/>
        </p:nvSpPr>
        <p:spPr>
          <a:xfrm>
            <a:off x="1028224" y="5534263"/>
            <a:ext cx="5939195"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The StockFish API was integrated to provide powerful AI capabilities. This API allows the engine to communicate with the StockFish chess engine, leveraging its advanced chess analysis and move generation capabilities.</a:t>
            </a:r>
            <a:endParaRPr lang="en-US" sz="1750" dirty="0"/>
          </a:p>
        </p:txBody>
      </p:sp>
      <p:sp>
        <p:nvSpPr>
          <p:cNvPr id="12" name="Shape 10"/>
          <p:cNvSpPr/>
          <p:nvPr/>
        </p:nvSpPr>
        <p:spPr>
          <a:xfrm>
            <a:off x="7428667" y="4809411"/>
            <a:ext cx="6408063" cy="2773799"/>
          </a:xfrm>
          <a:prstGeom prst="roundRect">
            <a:avLst>
              <a:gd name="adj" fmla="val 330"/>
            </a:avLst>
          </a:prstGeom>
          <a:solidFill>
            <a:srgbClr val="F8ECE4"/>
          </a:solidFill>
          <a:ln w="7620">
            <a:solidFill>
              <a:srgbClr val="151617"/>
            </a:solidFill>
            <a:prstDash val="solid"/>
          </a:ln>
          <a:effectLst>
            <a:outerShdw dist="20320" dir="2700000" algn="bl" rotWithShape="0">
              <a:srgbClr val="151617">
                <a:alpha val="100000"/>
              </a:srgbClr>
            </a:outerShdw>
          </a:effectLst>
        </p:spPr>
        <p:txBody>
          <a:bodyPr/>
          <a:lstStyle/>
          <a:p>
            <a:endParaRPr lang="en-US"/>
          </a:p>
        </p:txBody>
      </p:sp>
      <p:sp>
        <p:nvSpPr>
          <p:cNvPr id="13" name="Text 11"/>
          <p:cNvSpPr/>
          <p:nvPr/>
        </p:nvSpPr>
        <p:spPr>
          <a:xfrm>
            <a:off x="7663101" y="504384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OOP Concepts</a:t>
            </a:r>
            <a:endParaRPr lang="en-US" sz="2200" dirty="0"/>
          </a:p>
        </p:txBody>
      </p:sp>
      <p:sp>
        <p:nvSpPr>
          <p:cNvPr id="14" name="Text 12"/>
          <p:cNvSpPr/>
          <p:nvPr/>
        </p:nvSpPr>
        <p:spPr>
          <a:xfrm>
            <a:off x="7663101" y="5534263"/>
            <a:ext cx="5939195" cy="1814513"/>
          </a:xfrm>
          <a:prstGeom prst="rect">
            <a:avLst/>
          </a:prstGeom>
          <a:noFill/>
          <a:ln/>
        </p:spPr>
        <p:txBody>
          <a:bodyPr wrap="square" lIns="0" tIns="0" rIns="0" bIns="0" rtlCol="0" anchor="t"/>
          <a:lstStyle/>
          <a:p>
            <a:pPr marL="0" indent="0">
              <a:lnSpc>
                <a:spcPts val="2850"/>
              </a:lnSpc>
              <a:buNone/>
            </a:pPr>
            <a:r>
              <a:rPr lang="en-US" sz="1750" dirty="0">
                <a:solidFill>
                  <a:srgbClr val="151617"/>
                </a:solidFill>
                <a:latin typeface="Inconsolata" pitchFamily="34" charset="0"/>
                <a:ea typeface="Inconsolata" pitchFamily="34" charset="-122"/>
                <a:cs typeface="Inconsolata" pitchFamily="34" charset="-120"/>
              </a:rPr>
              <a:t>Object-oriented programming principles were applied throughout the development process, leading to a modular, reusable, and well-organized codebase. This helped to improve maintainability, flexibility, and code quality.</a:t>
            </a:r>
            <a:endParaRPr lang="en-US" sz="1750" dirty="0"/>
          </a:p>
        </p:txBody>
      </p:sp>
      <p:sp>
        <p:nvSpPr>
          <p:cNvPr id="15" name="Rectangle 14">
            <a:extLst>
              <a:ext uri="{FF2B5EF4-FFF2-40B4-BE49-F238E27FC236}">
                <a16:creationId xmlns:a16="http://schemas.microsoft.com/office/drawing/2014/main" id="{473C8BB9-C523-F955-6185-C5A501133532}"/>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6526" y="787837"/>
            <a:ext cx="5547360" cy="693301"/>
          </a:xfrm>
          <a:prstGeom prst="rect">
            <a:avLst/>
          </a:prstGeom>
          <a:noFill/>
          <a:ln/>
        </p:spPr>
        <p:txBody>
          <a:bodyPr wrap="none" lIns="0" tIns="0" rIns="0" bIns="0" rtlCol="0" anchor="t"/>
          <a:lstStyle/>
          <a:p>
            <a:pPr marL="0" indent="0">
              <a:lnSpc>
                <a:spcPts val="5450"/>
              </a:lnSpc>
              <a:buNone/>
            </a:pPr>
            <a:r>
              <a:rPr lang="en-US" sz="4350" b="1" dirty="0">
                <a:solidFill>
                  <a:srgbClr val="151617"/>
                </a:solidFill>
                <a:latin typeface="Montserrat Black" pitchFamily="34" charset="0"/>
                <a:ea typeface="Montserrat Black" pitchFamily="34" charset="-122"/>
                <a:cs typeface="Montserrat Black" pitchFamily="34" charset="-120"/>
              </a:rPr>
              <a:t>System Design</a:t>
            </a:r>
            <a:endParaRPr lang="en-US" sz="4350" dirty="0"/>
          </a:p>
        </p:txBody>
      </p:sp>
      <p:pic>
        <p:nvPicPr>
          <p:cNvPr id="3" name="Image 0" descr="preencoded.png"/>
          <p:cNvPicPr>
            <a:picLocks noChangeAspect="1"/>
          </p:cNvPicPr>
          <p:nvPr/>
        </p:nvPicPr>
        <p:blipFill>
          <a:blip r:embed="rId3"/>
          <a:stretch>
            <a:fillRect/>
          </a:stretch>
        </p:blipFill>
        <p:spPr>
          <a:xfrm>
            <a:off x="776526" y="1924883"/>
            <a:ext cx="554712" cy="554712"/>
          </a:xfrm>
          <a:prstGeom prst="rect">
            <a:avLst/>
          </a:prstGeom>
        </p:spPr>
      </p:pic>
      <p:sp>
        <p:nvSpPr>
          <p:cNvPr id="4" name="Text 1"/>
          <p:cNvSpPr/>
          <p:nvPr/>
        </p:nvSpPr>
        <p:spPr>
          <a:xfrm>
            <a:off x="776526" y="2701409"/>
            <a:ext cx="2773680" cy="346710"/>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Frontend (JavaFX)</a:t>
            </a:r>
            <a:endParaRPr lang="en-US" sz="2150" dirty="0"/>
          </a:p>
        </p:txBody>
      </p:sp>
      <p:sp>
        <p:nvSpPr>
          <p:cNvPr id="5" name="Text 2"/>
          <p:cNvSpPr/>
          <p:nvPr/>
        </p:nvSpPr>
        <p:spPr>
          <a:xfrm>
            <a:off x="776526" y="3181231"/>
            <a:ext cx="3019663" cy="4260533"/>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The frontend, built with JavaFX, provides the visual interface for players. It allows users to interact with the game and make moves. This includes elements like the chessboard, piece representation and move highlighting.</a:t>
            </a:r>
            <a:endParaRPr lang="en-US" sz="1700" dirty="0"/>
          </a:p>
        </p:txBody>
      </p:sp>
      <p:pic>
        <p:nvPicPr>
          <p:cNvPr id="6" name="Image 1" descr="preencoded.png"/>
          <p:cNvPicPr>
            <a:picLocks noChangeAspect="1"/>
          </p:cNvPicPr>
          <p:nvPr/>
        </p:nvPicPr>
        <p:blipFill>
          <a:blip r:embed="rId4"/>
          <a:stretch>
            <a:fillRect/>
          </a:stretch>
        </p:blipFill>
        <p:spPr>
          <a:xfrm>
            <a:off x="4128968" y="1924883"/>
            <a:ext cx="554712" cy="554712"/>
          </a:xfrm>
          <a:prstGeom prst="rect">
            <a:avLst/>
          </a:prstGeom>
        </p:spPr>
      </p:pic>
      <p:sp>
        <p:nvSpPr>
          <p:cNvPr id="7" name="Text 3"/>
          <p:cNvSpPr/>
          <p:nvPr/>
        </p:nvSpPr>
        <p:spPr>
          <a:xfrm>
            <a:off x="4128968" y="2701409"/>
            <a:ext cx="2773680" cy="346710"/>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Backend (Java)</a:t>
            </a:r>
            <a:endParaRPr lang="en-US" sz="2150" dirty="0"/>
          </a:p>
        </p:txBody>
      </p:sp>
      <p:sp>
        <p:nvSpPr>
          <p:cNvPr id="8" name="Text 4"/>
          <p:cNvSpPr/>
          <p:nvPr/>
        </p:nvSpPr>
        <p:spPr>
          <a:xfrm>
            <a:off x="4128968" y="3181231"/>
            <a:ext cx="3019782" cy="355044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The backend, implemented in Java, handles game logic, move generation, position evaluation and user management. This includes algorithms for move validation, board representation and communication with the StockFish engine.</a:t>
            </a:r>
            <a:endParaRPr lang="en-US" sz="1700" dirty="0"/>
          </a:p>
        </p:txBody>
      </p:sp>
      <p:pic>
        <p:nvPicPr>
          <p:cNvPr id="9" name="Image 2" descr="preencoded.png"/>
          <p:cNvPicPr>
            <a:picLocks noChangeAspect="1"/>
          </p:cNvPicPr>
          <p:nvPr/>
        </p:nvPicPr>
        <p:blipFill>
          <a:blip r:embed="rId5"/>
          <a:stretch>
            <a:fillRect/>
          </a:stretch>
        </p:blipFill>
        <p:spPr>
          <a:xfrm>
            <a:off x="7481530" y="1924883"/>
            <a:ext cx="554712" cy="554712"/>
          </a:xfrm>
          <a:prstGeom prst="rect">
            <a:avLst/>
          </a:prstGeom>
        </p:spPr>
      </p:pic>
      <p:sp>
        <p:nvSpPr>
          <p:cNvPr id="10" name="Text 5"/>
          <p:cNvSpPr/>
          <p:nvPr/>
        </p:nvSpPr>
        <p:spPr>
          <a:xfrm>
            <a:off x="7481530" y="2701409"/>
            <a:ext cx="2773680" cy="346710"/>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Data Storage</a:t>
            </a:r>
            <a:endParaRPr lang="en-US" sz="2150" dirty="0"/>
          </a:p>
        </p:txBody>
      </p:sp>
      <p:sp>
        <p:nvSpPr>
          <p:cNvPr id="11" name="Text 6"/>
          <p:cNvSpPr/>
          <p:nvPr/>
        </p:nvSpPr>
        <p:spPr>
          <a:xfrm>
            <a:off x="7481530" y="3181231"/>
            <a:ext cx="3019782" cy="2840355"/>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The system utilizes file handling to store user information. This ensures persistent data storage and allows for replaying games and analyzing past performance.</a:t>
            </a:r>
            <a:endParaRPr lang="en-US" sz="1700" dirty="0"/>
          </a:p>
        </p:txBody>
      </p:sp>
      <p:pic>
        <p:nvPicPr>
          <p:cNvPr id="12" name="Image 3" descr="preencoded.png"/>
          <p:cNvPicPr>
            <a:picLocks noChangeAspect="1"/>
          </p:cNvPicPr>
          <p:nvPr/>
        </p:nvPicPr>
        <p:blipFill>
          <a:blip r:embed="rId6"/>
          <a:stretch>
            <a:fillRect/>
          </a:stretch>
        </p:blipFill>
        <p:spPr>
          <a:xfrm>
            <a:off x="10834092" y="1924883"/>
            <a:ext cx="554712" cy="554712"/>
          </a:xfrm>
          <a:prstGeom prst="rect">
            <a:avLst/>
          </a:prstGeom>
        </p:spPr>
      </p:pic>
      <p:sp>
        <p:nvSpPr>
          <p:cNvPr id="13" name="Text 7"/>
          <p:cNvSpPr/>
          <p:nvPr/>
        </p:nvSpPr>
        <p:spPr>
          <a:xfrm>
            <a:off x="10834092" y="2701409"/>
            <a:ext cx="2950488" cy="346710"/>
          </a:xfrm>
          <a:prstGeom prst="rect">
            <a:avLst/>
          </a:prstGeom>
          <a:noFill/>
          <a:ln/>
        </p:spPr>
        <p:txBody>
          <a:bodyPr wrap="none" lIns="0" tIns="0" rIns="0" bIns="0" rtlCol="0" anchor="t"/>
          <a:lstStyle/>
          <a:p>
            <a:pPr marL="0" indent="0" algn="l">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Multiplayer Feature</a:t>
            </a:r>
            <a:endParaRPr lang="en-US" sz="2150" dirty="0"/>
          </a:p>
        </p:txBody>
      </p:sp>
      <p:sp>
        <p:nvSpPr>
          <p:cNvPr id="14" name="Text 8"/>
          <p:cNvSpPr/>
          <p:nvPr/>
        </p:nvSpPr>
        <p:spPr>
          <a:xfrm>
            <a:off x="10834092" y="3181231"/>
            <a:ext cx="3019782" cy="3550444"/>
          </a:xfrm>
          <a:prstGeom prst="rect">
            <a:avLst/>
          </a:prstGeom>
          <a:noFill/>
          <a:ln/>
        </p:spPr>
        <p:txBody>
          <a:bodyPr wrap="square" lIns="0" tIns="0" rIns="0" bIns="0" rtlCol="0" anchor="t"/>
          <a:lstStyle/>
          <a:p>
            <a:pPr marL="0" indent="0" algn="l">
              <a:lnSpc>
                <a:spcPts val="2750"/>
              </a:lnSpc>
              <a:buNone/>
            </a:pPr>
            <a:r>
              <a:rPr lang="en-US" sz="1700" dirty="0">
                <a:solidFill>
                  <a:srgbClr val="151617"/>
                </a:solidFill>
                <a:latin typeface="Inconsolata" pitchFamily="34" charset="0"/>
                <a:ea typeface="Inconsolata" pitchFamily="34" charset="-122"/>
                <a:cs typeface="Inconsolata" pitchFamily="34" charset="-120"/>
              </a:rPr>
              <a:t>The multiplayer feature allows players to play together on a single computer allowing them to have competitive competitions</a:t>
            </a:r>
            <a:endParaRPr lang="en-US" sz="1700" dirty="0"/>
          </a:p>
        </p:txBody>
      </p:sp>
      <p:sp>
        <p:nvSpPr>
          <p:cNvPr id="15" name="Rectangle 14">
            <a:extLst>
              <a:ext uri="{FF2B5EF4-FFF2-40B4-BE49-F238E27FC236}">
                <a16:creationId xmlns:a16="http://schemas.microsoft.com/office/drawing/2014/main" id="{09C84FDD-6FE8-260B-F076-C0E427F89348}"/>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7676" y="785813"/>
            <a:ext cx="3269337" cy="408623"/>
          </a:xfrm>
          <a:prstGeom prst="rect">
            <a:avLst/>
          </a:prstGeom>
          <a:noFill/>
          <a:ln/>
        </p:spPr>
        <p:txBody>
          <a:bodyPr wrap="none" lIns="0" tIns="0" rIns="0" bIns="0" rtlCol="0" anchor="t"/>
          <a:lstStyle/>
          <a:p>
            <a:pPr marL="0" indent="0">
              <a:lnSpc>
                <a:spcPts val="3200"/>
              </a:lnSpc>
              <a:buNone/>
            </a:pPr>
            <a:r>
              <a:rPr lang="en-US" sz="3200" b="1" dirty="0">
                <a:solidFill>
                  <a:srgbClr val="151617"/>
                </a:solidFill>
                <a:latin typeface="Montserrat Black" pitchFamily="34" charset="0"/>
                <a:ea typeface="Montserrat Black" pitchFamily="34" charset="-122"/>
                <a:cs typeface="Montserrat Black" pitchFamily="34" charset="-120"/>
              </a:rPr>
              <a:t>Features</a:t>
            </a:r>
            <a:endParaRPr lang="en-US" sz="3200" dirty="0"/>
          </a:p>
        </p:txBody>
      </p:sp>
      <p:sp>
        <p:nvSpPr>
          <p:cNvPr id="4" name="Text 1"/>
          <p:cNvSpPr/>
          <p:nvPr/>
        </p:nvSpPr>
        <p:spPr>
          <a:xfrm>
            <a:off x="781683" y="1686044"/>
            <a:ext cx="68342" cy="261461"/>
          </a:xfrm>
          <a:prstGeom prst="rect">
            <a:avLst/>
          </a:prstGeom>
          <a:noFill/>
          <a:ln/>
        </p:spPr>
        <p:txBody>
          <a:bodyPr wrap="none" lIns="0" tIns="0" rIns="0" bIns="0" rtlCol="0" anchor="t"/>
          <a:lstStyle/>
          <a:p>
            <a:pPr marL="0" indent="0" algn="ctr">
              <a:lnSpc>
                <a:spcPts val="2050"/>
              </a:lnSpc>
              <a:buNone/>
            </a:pPr>
            <a:r>
              <a:rPr lang="en-US" sz="2000" b="1" dirty="0">
                <a:solidFill>
                  <a:srgbClr val="151617"/>
                </a:solidFill>
                <a:latin typeface="Montserrat Black" pitchFamily="34" charset="0"/>
                <a:ea typeface="Montserrat Black" pitchFamily="34" charset="-122"/>
                <a:cs typeface="Montserrat Black" pitchFamily="34" charset="-120"/>
              </a:rPr>
              <a:t>1</a:t>
            </a:r>
            <a:endParaRPr lang="en-US" sz="2000" dirty="0"/>
          </a:p>
        </p:txBody>
      </p:sp>
      <p:sp>
        <p:nvSpPr>
          <p:cNvPr id="5" name="Text 2"/>
          <p:cNvSpPr/>
          <p:nvPr/>
        </p:nvSpPr>
        <p:spPr>
          <a:xfrm>
            <a:off x="1290174" y="1688511"/>
            <a:ext cx="4201082" cy="252078"/>
          </a:xfrm>
          <a:prstGeom prst="rect">
            <a:avLst/>
          </a:prstGeom>
          <a:noFill/>
          <a:ln/>
        </p:spPr>
        <p:txBody>
          <a:bodyPr wrap="none" lIns="0" tIns="0" rIns="0" bIns="0" rtlCol="0" anchor="t"/>
          <a:lstStyle/>
          <a:p>
            <a:pPr marL="0" indent="0" algn="l">
              <a:lnSpc>
                <a:spcPts val="1600"/>
              </a:lnSpc>
              <a:buNone/>
            </a:pPr>
            <a:r>
              <a:rPr lang="en-US" sz="2000" b="1" dirty="0">
                <a:solidFill>
                  <a:srgbClr val="151617"/>
                </a:solidFill>
                <a:latin typeface="Montserrat Black" pitchFamily="34" charset="0"/>
                <a:ea typeface="Montserrat Black" pitchFamily="34" charset="-122"/>
                <a:cs typeface="Montserrat Black" pitchFamily="34" charset="-120"/>
              </a:rPr>
              <a:t>Multiplayer and Singleplayer</a:t>
            </a:r>
            <a:endParaRPr lang="en-US" sz="2000" dirty="0"/>
          </a:p>
        </p:txBody>
      </p:sp>
      <p:sp>
        <p:nvSpPr>
          <p:cNvPr id="8" name="Text 4"/>
          <p:cNvSpPr/>
          <p:nvPr/>
        </p:nvSpPr>
        <p:spPr>
          <a:xfrm>
            <a:off x="766086" y="3021634"/>
            <a:ext cx="99417" cy="261461"/>
          </a:xfrm>
          <a:prstGeom prst="rect">
            <a:avLst/>
          </a:prstGeom>
          <a:noFill/>
          <a:ln/>
        </p:spPr>
        <p:txBody>
          <a:bodyPr wrap="none" lIns="0" tIns="0" rIns="0" bIns="0" rtlCol="0" anchor="t"/>
          <a:lstStyle/>
          <a:p>
            <a:pPr marL="0" indent="0" algn="ctr">
              <a:lnSpc>
                <a:spcPts val="2050"/>
              </a:lnSpc>
              <a:buNone/>
            </a:pPr>
            <a:r>
              <a:rPr lang="en-US" sz="2000" b="1" dirty="0">
                <a:solidFill>
                  <a:srgbClr val="151617"/>
                </a:solidFill>
                <a:latin typeface="Montserrat Black" pitchFamily="34" charset="0"/>
                <a:ea typeface="Montserrat Black" pitchFamily="34" charset="-122"/>
                <a:cs typeface="Montserrat Black" pitchFamily="34" charset="-120"/>
              </a:rPr>
              <a:t>2</a:t>
            </a:r>
            <a:endParaRPr lang="en-US" sz="2000" dirty="0"/>
          </a:p>
        </p:txBody>
      </p:sp>
      <p:sp>
        <p:nvSpPr>
          <p:cNvPr id="12" name="Text 7"/>
          <p:cNvSpPr/>
          <p:nvPr/>
        </p:nvSpPr>
        <p:spPr>
          <a:xfrm>
            <a:off x="741859" y="4757505"/>
            <a:ext cx="100370" cy="261461"/>
          </a:xfrm>
          <a:prstGeom prst="rect">
            <a:avLst/>
          </a:prstGeom>
          <a:noFill/>
          <a:ln/>
        </p:spPr>
        <p:txBody>
          <a:bodyPr wrap="none" lIns="0" tIns="0" rIns="0" bIns="0" rtlCol="0" anchor="t"/>
          <a:lstStyle/>
          <a:p>
            <a:pPr marL="0" indent="0" algn="ctr">
              <a:lnSpc>
                <a:spcPts val="2050"/>
              </a:lnSpc>
              <a:buNone/>
            </a:pPr>
            <a:r>
              <a:rPr lang="en-US" sz="2000" b="1" dirty="0">
                <a:solidFill>
                  <a:srgbClr val="151617"/>
                </a:solidFill>
                <a:latin typeface="Montserrat Black" pitchFamily="34" charset="0"/>
                <a:ea typeface="Montserrat Black" pitchFamily="34" charset="-122"/>
                <a:cs typeface="Montserrat Black" pitchFamily="34" charset="-120"/>
              </a:rPr>
              <a:t>3</a:t>
            </a:r>
            <a:endParaRPr lang="en-US" sz="2000" dirty="0"/>
          </a:p>
        </p:txBody>
      </p:sp>
      <p:sp>
        <p:nvSpPr>
          <p:cNvPr id="13" name="Text 8"/>
          <p:cNvSpPr/>
          <p:nvPr/>
        </p:nvSpPr>
        <p:spPr>
          <a:xfrm>
            <a:off x="1259910" y="3025637"/>
            <a:ext cx="2992561" cy="238429"/>
          </a:xfrm>
          <a:prstGeom prst="rect">
            <a:avLst/>
          </a:prstGeom>
          <a:noFill/>
          <a:ln/>
        </p:spPr>
        <p:txBody>
          <a:bodyPr wrap="none" lIns="0" tIns="0" rIns="0" bIns="0" rtlCol="0" anchor="t"/>
          <a:lstStyle/>
          <a:p>
            <a:pPr marL="0" indent="0" algn="l">
              <a:lnSpc>
                <a:spcPts val="1600"/>
              </a:lnSpc>
              <a:buNone/>
            </a:pPr>
            <a:r>
              <a:rPr lang="en-US" sz="2000" b="1" dirty="0">
                <a:solidFill>
                  <a:srgbClr val="151617"/>
                </a:solidFill>
                <a:latin typeface="Montserrat Black" pitchFamily="34" charset="0"/>
                <a:ea typeface="Montserrat Black" pitchFamily="34" charset="-122"/>
                <a:cs typeface="Montserrat Black" pitchFamily="34" charset="-120"/>
              </a:rPr>
              <a:t>Difficulty Levels</a:t>
            </a:r>
            <a:endParaRPr lang="en-US" sz="2000" dirty="0"/>
          </a:p>
        </p:txBody>
      </p:sp>
      <p:sp>
        <p:nvSpPr>
          <p:cNvPr id="14" name="Text 9"/>
          <p:cNvSpPr/>
          <p:nvPr/>
        </p:nvSpPr>
        <p:spPr>
          <a:xfrm>
            <a:off x="1259910" y="3525209"/>
            <a:ext cx="7895139" cy="912616"/>
          </a:xfrm>
          <a:prstGeom prst="rect">
            <a:avLst/>
          </a:prstGeom>
          <a:noFill/>
          <a:ln/>
        </p:spPr>
        <p:txBody>
          <a:bodyPr wrap="square" lIns="0" tIns="0" rIns="0" bIns="0" rtlCol="0" anchor="t"/>
          <a:lstStyle/>
          <a:p>
            <a:pPr marL="0" indent="0" algn="l">
              <a:lnSpc>
                <a:spcPts val="1600"/>
              </a:lnSpc>
              <a:buNone/>
            </a:pPr>
            <a:r>
              <a:rPr lang="en-US" dirty="0">
                <a:solidFill>
                  <a:srgbClr val="151617"/>
                </a:solidFill>
                <a:latin typeface="Inconsolata" pitchFamily="34" charset="0"/>
                <a:ea typeface="Inconsolata" pitchFamily="34" charset="-122"/>
                <a:cs typeface="Inconsolata" pitchFamily="34" charset="-120"/>
              </a:rPr>
              <a:t>Players can choose from various difficulty levels, ranging from easy to hard, allowing them to tailor the challenge to their skill and experience. This provides a range of options for players of all skill levels.</a:t>
            </a:r>
            <a:endParaRPr lang="en-US" dirty="0"/>
          </a:p>
        </p:txBody>
      </p:sp>
      <p:sp>
        <p:nvSpPr>
          <p:cNvPr id="17" name="Text 11"/>
          <p:cNvSpPr/>
          <p:nvPr/>
        </p:nvSpPr>
        <p:spPr>
          <a:xfrm>
            <a:off x="733882" y="6258464"/>
            <a:ext cx="116324" cy="261461"/>
          </a:xfrm>
          <a:prstGeom prst="rect">
            <a:avLst/>
          </a:prstGeom>
          <a:noFill/>
          <a:ln/>
        </p:spPr>
        <p:txBody>
          <a:bodyPr wrap="none" lIns="0" tIns="0" rIns="0" bIns="0" rtlCol="0" anchor="t"/>
          <a:lstStyle/>
          <a:p>
            <a:pPr marL="0" indent="0" algn="ctr">
              <a:lnSpc>
                <a:spcPts val="2050"/>
              </a:lnSpc>
              <a:buNone/>
            </a:pPr>
            <a:r>
              <a:rPr lang="en-US" sz="2000" b="1" dirty="0">
                <a:solidFill>
                  <a:srgbClr val="151617"/>
                </a:solidFill>
                <a:latin typeface="Montserrat Black" pitchFamily="34" charset="0"/>
                <a:ea typeface="Montserrat Black" pitchFamily="34" charset="-122"/>
                <a:cs typeface="Montserrat Black" pitchFamily="34" charset="-120"/>
              </a:rPr>
              <a:t>4</a:t>
            </a:r>
            <a:endParaRPr lang="en-US" sz="2000" dirty="0"/>
          </a:p>
        </p:txBody>
      </p:sp>
      <p:sp>
        <p:nvSpPr>
          <p:cNvPr id="18" name="Text 12"/>
          <p:cNvSpPr/>
          <p:nvPr/>
        </p:nvSpPr>
        <p:spPr>
          <a:xfrm>
            <a:off x="1256630" y="4760799"/>
            <a:ext cx="2351116" cy="149720"/>
          </a:xfrm>
          <a:prstGeom prst="rect">
            <a:avLst/>
          </a:prstGeom>
          <a:noFill/>
          <a:ln/>
        </p:spPr>
        <p:txBody>
          <a:bodyPr wrap="none" lIns="0" tIns="0" rIns="0" bIns="0" rtlCol="0" anchor="t"/>
          <a:lstStyle/>
          <a:p>
            <a:pPr marL="0" indent="0" algn="l">
              <a:lnSpc>
                <a:spcPts val="1600"/>
              </a:lnSpc>
              <a:buNone/>
            </a:pPr>
            <a:r>
              <a:rPr lang="en-US" sz="2000" b="1" dirty="0">
                <a:solidFill>
                  <a:srgbClr val="151617"/>
                </a:solidFill>
                <a:latin typeface="Montserrat Black" pitchFamily="34" charset="0"/>
                <a:ea typeface="Montserrat Black" pitchFamily="34" charset="-122"/>
                <a:cs typeface="Montserrat Black" pitchFamily="34" charset="-120"/>
              </a:rPr>
              <a:t>User Accounts</a:t>
            </a:r>
            <a:endParaRPr lang="en-US" sz="2000" dirty="0"/>
          </a:p>
        </p:txBody>
      </p:sp>
      <p:sp>
        <p:nvSpPr>
          <p:cNvPr id="19" name="Text 13"/>
          <p:cNvSpPr/>
          <p:nvPr/>
        </p:nvSpPr>
        <p:spPr>
          <a:xfrm>
            <a:off x="1249807" y="5172749"/>
            <a:ext cx="7713532" cy="580869"/>
          </a:xfrm>
          <a:prstGeom prst="rect">
            <a:avLst/>
          </a:prstGeom>
          <a:noFill/>
          <a:ln/>
        </p:spPr>
        <p:txBody>
          <a:bodyPr wrap="square" lIns="0" tIns="0" rIns="0" bIns="0" rtlCol="0" anchor="t"/>
          <a:lstStyle/>
          <a:p>
            <a:pPr marL="0" indent="0" algn="l">
              <a:lnSpc>
                <a:spcPts val="1600"/>
              </a:lnSpc>
              <a:buNone/>
            </a:pPr>
            <a:r>
              <a:rPr lang="en-US" dirty="0">
                <a:solidFill>
                  <a:srgbClr val="151617"/>
                </a:solidFill>
                <a:latin typeface="Inconsolata" pitchFamily="34" charset="0"/>
                <a:ea typeface="Inconsolata" pitchFamily="34" charset="-122"/>
                <a:cs typeface="Inconsolata" pitchFamily="34" charset="-120"/>
              </a:rPr>
              <a:t>Players need to create an account if they want to play the game, they cannot play without an account. They can login to their existing account next time which utilizes file handling.</a:t>
            </a:r>
            <a:endParaRPr lang="en-US" dirty="0"/>
          </a:p>
        </p:txBody>
      </p:sp>
      <p:sp>
        <p:nvSpPr>
          <p:cNvPr id="23" name="Text 16"/>
          <p:cNvSpPr/>
          <p:nvPr/>
        </p:nvSpPr>
        <p:spPr>
          <a:xfrm>
            <a:off x="1251288" y="6244883"/>
            <a:ext cx="5101140" cy="265725"/>
          </a:xfrm>
          <a:prstGeom prst="rect">
            <a:avLst/>
          </a:prstGeom>
          <a:noFill/>
          <a:ln/>
        </p:spPr>
        <p:txBody>
          <a:bodyPr wrap="none" lIns="0" tIns="0" rIns="0" bIns="0" rtlCol="0" anchor="t"/>
          <a:lstStyle/>
          <a:p>
            <a:pPr marL="0" indent="0" algn="l">
              <a:lnSpc>
                <a:spcPts val="1600"/>
              </a:lnSpc>
              <a:buNone/>
            </a:pPr>
            <a:r>
              <a:rPr lang="en-US" sz="2000" b="1" dirty="0">
                <a:solidFill>
                  <a:srgbClr val="151617"/>
                </a:solidFill>
                <a:latin typeface="Montserrat Black" pitchFamily="34" charset="0"/>
              </a:rPr>
              <a:t>Implementation of Chess Concepts</a:t>
            </a:r>
            <a:endParaRPr lang="en-US" sz="2000" dirty="0"/>
          </a:p>
        </p:txBody>
      </p:sp>
      <p:sp>
        <p:nvSpPr>
          <p:cNvPr id="24" name="Text 17"/>
          <p:cNvSpPr/>
          <p:nvPr/>
        </p:nvSpPr>
        <p:spPr>
          <a:xfrm>
            <a:off x="1236158" y="6649801"/>
            <a:ext cx="7895138" cy="580869"/>
          </a:xfrm>
          <a:prstGeom prst="rect">
            <a:avLst/>
          </a:prstGeom>
          <a:noFill/>
          <a:ln/>
        </p:spPr>
        <p:txBody>
          <a:bodyPr wrap="square" lIns="0" tIns="0" rIns="0" bIns="0" rtlCol="0" anchor="t"/>
          <a:lstStyle/>
          <a:p>
            <a:pPr marL="0" indent="0" algn="l">
              <a:lnSpc>
                <a:spcPts val="1600"/>
              </a:lnSpc>
              <a:buNone/>
            </a:pPr>
            <a:r>
              <a:rPr lang="en-US" dirty="0">
                <a:solidFill>
                  <a:srgbClr val="151617"/>
                </a:solidFill>
                <a:latin typeface="Inconsolata" pitchFamily="34" charset="0"/>
                <a:ea typeface="Inconsolata" pitchFamily="34" charset="-122"/>
                <a:cs typeface="Inconsolata" pitchFamily="34" charset="-120"/>
              </a:rPr>
              <a:t>The engine allows players to review past games, analyze moves, and learn from their mistakes. This helps players improve their game by identifying areas for improvement and understanding successful strategies.</a:t>
            </a:r>
            <a:endParaRPr lang="en-US" dirty="0"/>
          </a:p>
        </p:txBody>
      </p:sp>
      <p:sp>
        <p:nvSpPr>
          <p:cNvPr id="25" name="Rectangle 24">
            <a:extLst>
              <a:ext uri="{FF2B5EF4-FFF2-40B4-BE49-F238E27FC236}">
                <a16:creationId xmlns:a16="http://schemas.microsoft.com/office/drawing/2014/main" id="{437A5C07-DC5F-6F27-5A8F-527DE38671DD}"/>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 0" descr="preencoded.png">
            <a:extLst>
              <a:ext uri="{FF2B5EF4-FFF2-40B4-BE49-F238E27FC236}">
                <a16:creationId xmlns:a16="http://schemas.microsoft.com/office/drawing/2014/main" id="{CBFC359C-573F-7A44-F6F5-403C4DC358FA}"/>
              </a:ext>
            </a:extLst>
          </p:cNvPr>
          <p:cNvPicPr>
            <a:picLocks noChangeAspect="1"/>
          </p:cNvPicPr>
          <p:nvPr/>
        </p:nvPicPr>
        <p:blipFill>
          <a:blip r:embed="rId3"/>
          <a:stretch>
            <a:fillRect/>
          </a:stretch>
        </p:blipFill>
        <p:spPr>
          <a:xfrm>
            <a:off x="9163455" y="5021"/>
            <a:ext cx="5496022" cy="8244033"/>
          </a:xfrm>
          <a:prstGeom prst="rect">
            <a:avLst/>
          </a:prstGeom>
        </p:spPr>
      </p:pic>
      <p:sp>
        <p:nvSpPr>
          <p:cNvPr id="27" name="Text 9">
            <a:extLst>
              <a:ext uri="{FF2B5EF4-FFF2-40B4-BE49-F238E27FC236}">
                <a16:creationId xmlns:a16="http://schemas.microsoft.com/office/drawing/2014/main" id="{86FF8757-B615-75FE-F08C-C264C273EB6A}"/>
              </a:ext>
            </a:extLst>
          </p:cNvPr>
          <p:cNvSpPr/>
          <p:nvPr/>
        </p:nvSpPr>
        <p:spPr>
          <a:xfrm>
            <a:off x="1317469" y="2060484"/>
            <a:ext cx="7723661" cy="912616"/>
          </a:xfrm>
          <a:prstGeom prst="rect">
            <a:avLst/>
          </a:prstGeom>
          <a:noFill/>
          <a:ln/>
        </p:spPr>
        <p:txBody>
          <a:bodyPr wrap="square" lIns="0" tIns="0" rIns="0" bIns="0" rtlCol="0" anchor="t"/>
          <a:lstStyle/>
          <a:p>
            <a:pPr marL="0" indent="0" algn="l">
              <a:lnSpc>
                <a:spcPts val="1600"/>
              </a:lnSpc>
              <a:buNone/>
            </a:pPr>
            <a:r>
              <a:rPr lang="en-US" dirty="0">
                <a:solidFill>
                  <a:srgbClr val="151617"/>
                </a:solidFill>
                <a:latin typeface="Inconsolata" pitchFamily="34" charset="0"/>
                <a:ea typeface="Inconsolata" pitchFamily="34" charset="-122"/>
                <a:cs typeface="Inconsolata" pitchFamily="34" charset="-120"/>
              </a:rPr>
              <a:t>Players can choose to play Multiplayer if they want to challenge their friends, or they can choose to play Singleplayer if you want to level up your skills by playing with an AI of your caliber.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4938" y="542925"/>
            <a:ext cx="4918948" cy="614720"/>
          </a:xfrm>
          <a:prstGeom prst="rect">
            <a:avLst/>
          </a:prstGeom>
          <a:noFill/>
          <a:ln/>
        </p:spPr>
        <p:txBody>
          <a:bodyPr wrap="none" lIns="0" tIns="0" rIns="0" bIns="0" rtlCol="0" anchor="t"/>
          <a:lstStyle/>
          <a:p>
            <a:pPr marL="0" indent="0">
              <a:lnSpc>
                <a:spcPts val="4800"/>
              </a:lnSpc>
              <a:buNone/>
            </a:pPr>
            <a:r>
              <a:rPr lang="en-US" sz="3850" b="1" dirty="0">
                <a:solidFill>
                  <a:srgbClr val="151617"/>
                </a:solidFill>
                <a:latin typeface="Montserrat Black" pitchFamily="34" charset="0"/>
                <a:ea typeface="Montserrat Black" pitchFamily="34" charset="-122"/>
                <a:cs typeface="Montserrat Black" pitchFamily="34" charset="-120"/>
              </a:rPr>
              <a:t>User Interface</a:t>
            </a:r>
            <a:endParaRPr lang="en-US" sz="3850" dirty="0"/>
          </a:p>
        </p:txBody>
      </p:sp>
      <p:pic>
        <p:nvPicPr>
          <p:cNvPr id="4" name="Image 1" descr="preencoded.png"/>
          <p:cNvPicPr>
            <a:picLocks noChangeAspect="1"/>
          </p:cNvPicPr>
          <p:nvPr/>
        </p:nvPicPr>
        <p:blipFill>
          <a:blip r:embed="rId4"/>
          <a:stretch>
            <a:fillRect/>
          </a:stretch>
        </p:blipFill>
        <p:spPr>
          <a:xfrm>
            <a:off x="6174938" y="1452682"/>
            <a:ext cx="983694" cy="2077998"/>
          </a:xfrm>
          <a:prstGeom prst="rect">
            <a:avLst/>
          </a:prstGeom>
        </p:spPr>
      </p:pic>
      <p:sp>
        <p:nvSpPr>
          <p:cNvPr id="5" name="Text 1"/>
          <p:cNvSpPr/>
          <p:nvPr/>
        </p:nvSpPr>
        <p:spPr>
          <a:xfrm>
            <a:off x="7453670" y="1649373"/>
            <a:ext cx="2459474" cy="307419"/>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Chessboard</a:t>
            </a:r>
            <a:endParaRPr lang="en-US" sz="1900" dirty="0"/>
          </a:p>
        </p:txBody>
      </p:sp>
      <p:sp>
        <p:nvSpPr>
          <p:cNvPr id="6" name="Text 2"/>
          <p:cNvSpPr/>
          <p:nvPr/>
        </p:nvSpPr>
        <p:spPr>
          <a:xfrm>
            <a:off x="7453670" y="2074783"/>
            <a:ext cx="6673810" cy="1259205"/>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The user interface features a visually appealing chessboard with clear piece representation, highlighting active moves and providing feedback if it is an invalid move in the terminal. This allows players to easily track the game and understand the current state of the board.</a:t>
            </a:r>
            <a:endParaRPr lang="en-US" sz="1500" dirty="0"/>
          </a:p>
        </p:txBody>
      </p:sp>
      <p:pic>
        <p:nvPicPr>
          <p:cNvPr id="7" name="Image 2" descr="preencoded.png"/>
          <p:cNvPicPr>
            <a:picLocks noChangeAspect="1"/>
          </p:cNvPicPr>
          <p:nvPr/>
        </p:nvPicPr>
        <p:blipFill>
          <a:blip r:embed="rId5"/>
          <a:stretch>
            <a:fillRect/>
          </a:stretch>
        </p:blipFill>
        <p:spPr>
          <a:xfrm>
            <a:off x="6174938" y="3530679"/>
            <a:ext cx="983694" cy="2077998"/>
          </a:xfrm>
          <a:prstGeom prst="rect">
            <a:avLst/>
          </a:prstGeom>
        </p:spPr>
      </p:pic>
      <p:sp>
        <p:nvSpPr>
          <p:cNvPr id="8" name="Text 3"/>
          <p:cNvSpPr/>
          <p:nvPr/>
        </p:nvSpPr>
        <p:spPr>
          <a:xfrm>
            <a:off x="7453670" y="3590211"/>
            <a:ext cx="3250644" cy="307419"/>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Multiple Scenes</a:t>
            </a:r>
            <a:endParaRPr lang="en-US" sz="1900" dirty="0"/>
          </a:p>
        </p:txBody>
      </p:sp>
      <p:sp>
        <p:nvSpPr>
          <p:cNvPr id="9" name="Text 4"/>
          <p:cNvSpPr/>
          <p:nvPr/>
        </p:nvSpPr>
        <p:spPr>
          <a:xfrm>
            <a:off x="7453670" y="4015621"/>
            <a:ext cx="6868120" cy="1259205"/>
          </a:xfrm>
          <a:prstGeom prst="rect">
            <a:avLst/>
          </a:prstGeom>
          <a:noFill/>
          <a:ln/>
        </p:spPr>
        <p:txBody>
          <a:bodyPr wrap="square" lIns="0" tIns="0" rIns="0" bIns="0" rtlCol="0" anchor="t"/>
          <a:lstStyle/>
          <a:p>
            <a:pPr>
              <a:lnSpc>
                <a:spcPts val="2450"/>
              </a:lnSpc>
            </a:pPr>
            <a:r>
              <a:rPr lang="en-US" sz="1500" dirty="0">
                <a:solidFill>
                  <a:srgbClr val="151617"/>
                </a:solidFill>
                <a:latin typeface="Inconsolata"/>
                <a:ea typeface="Inconsolata"/>
                <a:cs typeface="Inconsolata" pitchFamily="34" charset="-120"/>
              </a:rPr>
              <a:t>A Scene Switcher class has been implemented to switch between different screens on the click of buttons. Each screen is easily accessible by clicking the back buttons added at the corner of each screen. Registration/login screens, title screen, player and difficulty chooser screens and a chessboard screen has been added</a:t>
            </a:r>
            <a:endParaRPr lang="en-US" sz="1500" dirty="0">
              <a:latin typeface="Inconsolata"/>
              <a:ea typeface="Inconsolata"/>
            </a:endParaRPr>
          </a:p>
        </p:txBody>
      </p:sp>
      <p:pic>
        <p:nvPicPr>
          <p:cNvPr id="10" name="Image 3" descr="preencoded.png"/>
          <p:cNvPicPr>
            <a:picLocks noChangeAspect="1"/>
          </p:cNvPicPr>
          <p:nvPr/>
        </p:nvPicPr>
        <p:blipFill>
          <a:blip r:embed="rId6"/>
          <a:stretch>
            <a:fillRect/>
          </a:stretch>
        </p:blipFill>
        <p:spPr>
          <a:xfrm>
            <a:off x="6174938" y="5608677"/>
            <a:ext cx="983694" cy="2077998"/>
          </a:xfrm>
          <a:prstGeom prst="rect">
            <a:avLst/>
          </a:prstGeom>
        </p:spPr>
      </p:pic>
      <p:sp>
        <p:nvSpPr>
          <p:cNvPr id="11" name="Text 5"/>
          <p:cNvSpPr/>
          <p:nvPr/>
        </p:nvSpPr>
        <p:spPr>
          <a:xfrm>
            <a:off x="7453670" y="5805368"/>
            <a:ext cx="2462689" cy="307419"/>
          </a:xfrm>
          <a:prstGeom prst="rect">
            <a:avLst/>
          </a:prstGeom>
          <a:noFill/>
          <a:ln/>
        </p:spPr>
        <p:txBody>
          <a:bodyPr wrap="none" lIns="0" tIns="0" rIns="0" bIns="0" rtlCol="0" anchor="t"/>
          <a:lstStyle/>
          <a:p>
            <a:pPr marL="0" indent="0" algn="l">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Move Highlighting</a:t>
            </a:r>
            <a:endParaRPr lang="en-US" sz="1900" dirty="0"/>
          </a:p>
        </p:txBody>
      </p:sp>
      <p:sp>
        <p:nvSpPr>
          <p:cNvPr id="12" name="Text 6"/>
          <p:cNvSpPr/>
          <p:nvPr/>
        </p:nvSpPr>
        <p:spPr>
          <a:xfrm>
            <a:off x="7453670" y="6230779"/>
            <a:ext cx="6488192" cy="1259205"/>
          </a:xfrm>
          <a:prstGeom prst="rect">
            <a:avLst/>
          </a:prstGeom>
          <a:noFill/>
          <a:ln/>
        </p:spPr>
        <p:txBody>
          <a:bodyPr wrap="square" lIns="0" tIns="0" rIns="0" bIns="0" rtlCol="0" anchor="t"/>
          <a:lstStyle/>
          <a:p>
            <a:pPr marL="0" indent="0" algn="l">
              <a:lnSpc>
                <a:spcPts val="2450"/>
              </a:lnSpc>
              <a:buNone/>
            </a:pPr>
            <a:r>
              <a:rPr lang="en-US" sz="1500" dirty="0">
                <a:solidFill>
                  <a:srgbClr val="151617"/>
                </a:solidFill>
                <a:latin typeface="Inconsolata" pitchFamily="34" charset="0"/>
                <a:ea typeface="Inconsolata" pitchFamily="34" charset="-122"/>
                <a:cs typeface="Inconsolata" pitchFamily="34" charset="-120"/>
              </a:rPr>
              <a:t>The engine highlights legal moves for the active player, making it easier for users to identify available options and plan their next move. This simplifies gameplay and enhances the user experience.</a:t>
            </a:r>
            <a:endParaRPr lang="en-US" sz="1500" dirty="0"/>
          </a:p>
        </p:txBody>
      </p:sp>
      <p:sp>
        <p:nvSpPr>
          <p:cNvPr id="13" name="Rectangle 12">
            <a:extLst>
              <a:ext uri="{FF2B5EF4-FFF2-40B4-BE49-F238E27FC236}">
                <a16:creationId xmlns:a16="http://schemas.microsoft.com/office/drawing/2014/main" id="{08F6888A-1BFE-729B-F7E8-1F6D5413DAC1}"/>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EE9CA-8ADE-DB18-92E9-A1ABC8379F35}"/>
              </a:ext>
            </a:extLst>
          </p:cNvPr>
          <p:cNvPicPr>
            <a:picLocks noChangeAspect="1"/>
          </p:cNvPicPr>
          <p:nvPr/>
        </p:nvPicPr>
        <p:blipFill>
          <a:blip r:embed="rId2"/>
          <a:stretch>
            <a:fillRect/>
          </a:stretch>
        </p:blipFill>
        <p:spPr>
          <a:xfrm>
            <a:off x="206545" y="223725"/>
            <a:ext cx="4271652" cy="3668100"/>
          </a:xfrm>
          <a:prstGeom prst="rect">
            <a:avLst/>
          </a:prstGeom>
        </p:spPr>
      </p:pic>
      <p:sp>
        <p:nvSpPr>
          <p:cNvPr id="4" name="Rectangle 3">
            <a:extLst>
              <a:ext uri="{FF2B5EF4-FFF2-40B4-BE49-F238E27FC236}">
                <a16:creationId xmlns:a16="http://schemas.microsoft.com/office/drawing/2014/main" id="{7EA65958-9672-65EF-2E1D-0D87BCD1EE57}"/>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F8AD84B-1FD6-3551-969C-54F0FD86F5C7}"/>
              </a:ext>
            </a:extLst>
          </p:cNvPr>
          <p:cNvPicPr>
            <a:picLocks noChangeAspect="1"/>
          </p:cNvPicPr>
          <p:nvPr/>
        </p:nvPicPr>
        <p:blipFill>
          <a:blip r:embed="rId3"/>
          <a:stretch>
            <a:fillRect/>
          </a:stretch>
        </p:blipFill>
        <p:spPr>
          <a:xfrm>
            <a:off x="4926455" y="223725"/>
            <a:ext cx="4271652" cy="3668100"/>
          </a:xfrm>
          <a:prstGeom prst="rect">
            <a:avLst/>
          </a:prstGeom>
        </p:spPr>
      </p:pic>
      <p:pic>
        <p:nvPicPr>
          <p:cNvPr id="8" name="Picture 7">
            <a:extLst>
              <a:ext uri="{FF2B5EF4-FFF2-40B4-BE49-F238E27FC236}">
                <a16:creationId xmlns:a16="http://schemas.microsoft.com/office/drawing/2014/main" id="{5E935B5A-48D5-6107-2B9D-A8B9000A03A2}"/>
              </a:ext>
            </a:extLst>
          </p:cNvPr>
          <p:cNvPicPr>
            <a:picLocks noChangeAspect="1"/>
          </p:cNvPicPr>
          <p:nvPr/>
        </p:nvPicPr>
        <p:blipFill>
          <a:blip r:embed="rId4"/>
          <a:stretch>
            <a:fillRect/>
          </a:stretch>
        </p:blipFill>
        <p:spPr>
          <a:xfrm>
            <a:off x="9646365" y="234876"/>
            <a:ext cx="4619276" cy="3668100"/>
          </a:xfrm>
          <a:prstGeom prst="rect">
            <a:avLst/>
          </a:prstGeom>
        </p:spPr>
      </p:pic>
      <p:pic>
        <p:nvPicPr>
          <p:cNvPr id="10" name="Picture 9">
            <a:extLst>
              <a:ext uri="{FF2B5EF4-FFF2-40B4-BE49-F238E27FC236}">
                <a16:creationId xmlns:a16="http://schemas.microsoft.com/office/drawing/2014/main" id="{879E5947-F5C3-D775-84BF-AE99B1B52133}"/>
              </a:ext>
            </a:extLst>
          </p:cNvPr>
          <p:cNvPicPr>
            <a:picLocks noChangeAspect="1"/>
          </p:cNvPicPr>
          <p:nvPr/>
        </p:nvPicPr>
        <p:blipFill>
          <a:blip r:embed="rId5"/>
          <a:stretch>
            <a:fillRect/>
          </a:stretch>
        </p:blipFill>
        <p:spPr>
          <a:xfrm>
            <a:off x="206546" y="4114800"/>
            <a:ext cx="4497668" cy="3862182"/>
          </a:xfrm>
          <a:prstGeom prst="rect">
            <a:avLst/>
          </a:prstGeom>
        </p:spPr>
      </p:pic>
      <p:pic>
        <p:nvPicPr>
          <p:cNvPr id="14" name="Picture 13">
            <a:extLst>
              <a:ext uri="{FF2B5EF4-FFF2-40B4-BE49-F238E27FC236}">
                <a16:creationId xmlns:a16="http://schemas.microsoft.com/office/drawing/2014/main" id="{DD3AE483-E21D-C6E4-BF3D-B91326E2EED1}"/>
              </a:ext>
            </a:extLst>
          </p:cNvPr>
          <p:cNvPicPr>
            <a:picLocks noChangeAspect="1"/>
          </p:cNvPicPr>
          <p:nvPr/>
        </p:nvPicPr>
        <p:blipFill>
          <a:blip r:embed="rId6"/>
          <a:stretch>
            <a:fillRect/>
          </a:stretch>
        </p:blipFill>
        <p:spPr>
          <a:xfrm>
            <a:off x="5015283" y="4114800"/>
            <a:ext cx="4497670" cy="3862182"/>
          </a:xfrm>
          <a:prstGeom prst="rect">
            <a:avLst/>
          </a:prstGeom>
        </p:spPr>
      </p:pic>
      <p:pic>
        <p:nvPicPr>
          <p:cNvPr id="16" name="Picture 15">
            <a:extLst>
              <a:ext uri="{FF2B5EF4-FFF2-40B4-BE49-F238E27FC236}">
                <a16:creationId xmlns:a16="http://schemas.microsoft.com/office/drawing/2014/main" id="{E8D4A537-702B-4B1E-F713-BD6E1F3A13E2}"/>
              </a:ext>
            </a:extLst>
          </p:cNvPr>
          <p:cNvPicPr>
            <a:picLocks noChangeAspect="1"/>
          </p:cNvPicPr>
          <p:nvPr/>
        </p:nvPicPr>
        <p:blipFill>
          <a:blip r:embed="rId7"/>
          <a:stretch>
            <a:fillRect/>
          </a:stretch>
        </p:blipFill>
        <p:spPr>
          <a:xfrm>
            <a:off x="9767971" y="4114800"/>
            <a:ext cx="4497669" cy="3862182"/>
          </a:xfrm>
          <a:prstGeom prst="rect">
            <a:avLst/>
          </a:prstGeom>
        </p:spPr>
      </p:pic>
    </p:spTree>
    <p:extLst>
      <p:ext uri="{BB962C8B-B14F-4D97-AF65-F5344CB8AC3E}">
        <p14:creationId xmlns:p14="http://schemas.microsoft.com/office/powerpoint/2010/main" val="351550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22695-BC00-A60C-FA87-19F654516389}"/>
              </a:ext>
            </a:extLst>
          </p:cNvPr>
          <p:cNvPicPr>
            <a:picLocks noChangeAspect="1"/>
          </p:cNvPicPr>
          <p:nvPr/>
        </p:nvPicPr>
        <p:blipFill>
          <a:blip r:embed="rId2"/>
          <a:stretch>
            <a:fillRect/>
          </a:stretch>
        </p:blipFill>
        <p:spPr>
          <a:xfrm>
            <a:off x="301052" y="1827947"/>
            <a:ext cx="6732551" cy="5781292"/>
          </a:xfrm>
          <a:prstGeom prst="rect">
            <a:avLst/>
          </a:prstGeom>
        </p:spPr>
      </p:pic>
      <p:pic>
        <p:nvPicPr>
          <p:cNvPr id="5" name="Picture 4">
            <a:extLst>
              <a:ext uri="{FF2B5EF4-FFF2-40B4-BE49-F238E27FC236}">
                <a16:creationId xmlns:a16="http://schemas.microsoft.com/office/drawing/2014/main" id="{626B1CF8-F9F2-5ADB-C63F-3996BFDAF968}"/>
              </a:ext>
            </a:extLst>
          </p:cNvPr>
          <p:cNvPicPr>
            <a:picLocks noChangeAspect="1"/>
          </p:cNvPicPr>
          <p:nvPr/>
        </p:nvPicPr>
        <p:blipFill>
          <a:blip r:embed="rId3"/>
          <a:stretch>
            <a:fillRect/>
          </a:stretch>
        </p:blipFill>
        <p:spPr>
          <a:xfrm>
            <a:off x="7596797" y="1827947"/>
            <a:ext cx="6732551" cy="5781292"/>
          </a:xfrm>
          <a:prstGeom prst="rect">
            <a:avLst/>
          </a:prstGeom>
        </p:spPr>
      </p:pic>
      <p:sp>
        <p:nvSpPr>
          <p:cNvPr id="6" name="Rectangle 5">
            <a:extLst>
              <a:ext uri="{FF2B5EF4-FFF2-40B4-BE49-F238E27FC236}">
                <a16:creationId xmlns:a16="http://schemas.microsoft.com/office/drawing/2014/main" id="{2E2E1E16-33BE-AEB9-A0D3-834FC80AEA53}"/>
              </a:ext>
            </a:extLst>
          </p:cNvPr>
          <p:cNvSpPr/>
          <p:nvPr/>
        </p:nvSpPr>
        <p:spPr>
          <a:xfrm>
            <a:off x="12327875" y="7609239"/>
            <a:ext cx="2302525" cy="605928"/>
          </a:xfrm>
          <a:prstGeom prst="rect">
            <a:avLst/>
          </a:prstGeom>
          <a:solidFill>
            <a:srgbClr val="F8ECE4"/>
          </a:solidFill>
          <a:ln>
            <a:solidFill>
              <a:srgbClr val="F8EC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ADCC0D7-19A5-33B3-FFEE-43B650BE3FDC}"/>
              </a:ext>
            </a:extLst>
          </p:cNvPr>
          <p:cNvSpPr txBox="1"/>
          <p:nvPr/>
        </p:nvSpPr>
        <p:spPr>
          <a:xfrm>
            <a:off x="271871" y="620361"/>
            <a:ext cx="7324926" cy="660822"/>
          </a:xfrm>
          <a:prstGeom prst="rect">
            <a:avLst/>
          </a:prstGeom>
          <a:noFill/>
        </p:spPr>
        <p:txBody>
          <a:bodyPr wrap="square">
            <a:spAutoFit/>
          </a:bodyPr>
          <a:lstStyle/>
          <a:p>
            <a:pPr marL="0" indent="0">
              <a:lnSpc>
                <a:spcPts val="4800"/>
              </a:lnSpc>
              <a:buNone/>
            </a:pPr>
            <a:r>
              <a:rPr lang="en-US" sz="3200" b="1" dirty="0">
                <a:solidFill>
                  <a:srgbClr val="151617"/>
                </a:solidFill>
                <a:latin typeface="Montserrat Black" pitchFamily="34" charset="0"/>
                <a:ea typeface="Montserrat Black" pitchFamily="34" charset="-122"/>
                <a:cs typeface="Montserrat Black" pitchFamily="34" charset="-120"/>
              </a:rPr>
              <a:t>Chess Board</a:t>
            </a:r>
            <a:endParaRPr lang="en-US" sz="3200" dirty="0"/>
          </a:p>
        </p:txBody>
      </p:sp>
    </p:spTree>
    <p:extLst>
      <p:ext uri="{BB962C8B-B14F-4D97-AF65-F5344CB8AC3E}">
        <p14:creationId xmlns:p14="http://schemas.microsoft.com/office/powerpoint/2010/main" val="917343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TotalTime>
  <Words>1570</Words>
  <Application>Microsoft Office PowerPoint</Application>
  <PresentationFormat>Custom</PresentationFormat>
  <Paragraphs>124</Paragraphs>
  <Slides>14</Slides>
  <Notes>10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Ali Rafay</cp:lastModifiedBy>
  <cp:revision>36</cp:revision>
  <dcterms:created xsi:type="dcterms:W3CDTF">2024-12-08T09:21:05Z</dcterms:created>
  <dcterms:modified xsi:type="dcterms:W3CDTF">2024-12-08T16:45:20Z</dcterms:modified>
</cp:coreProperties>
</file>